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8"/>
  </p:notesMasterIdLst>
  <p:handoutMasterIdLst>
    <p:handoutMasterId r:id="rId19"/>
  </p:handoutMasterIdLst>
  <p:sldIdLst>
    <p:sldId id="256" r:id="rId2"/>
    <p:sldId id="269" r:id="rId3"/>
    <p:sldId id="313" r:id="rId4"/>
    <p:sldId id="321" r:id="rId5"/>
    <p:sldId id="258" r:id="rId6"/>
    <p:sldId id="257" r:id="rId7"/>
    <p:sldId id="315" r:id="rId8"/>
    <p:sldId id="266" r:id="rId9"/>
    <p:sldId id="316" r:id="rId10"/>
    <p:sldId id="260" r:id="rId11"/>
    <p:sldId id="262" r:id="rId12"/>
    <p:sldId id="263" r:id="rId13"/>
    <p:sldId id="271" r:id="rId14"/>
    <p:sldId id="276" r:id="rId15"/>
    <p:sldId id="264" r:id="rId16"/>
    <p:sldId id="265" r:id="rId17"/>
  </p:sldIdLst>
  <p:sldSz cx="9144000" cy="5715000" type="screen16x10"/>
  <p:notesSz cx="6797675" cy="9874250"/>
  <p:kinsoku lang="ja-JP" invalStChars="、。，．・：；？！゛゜ヽヾゝゞ々ー’”）〕］｝〉》」』】°‰′″℃￠％ぁぃぅぇぉっゃゅょゎァィゥェォッャュョヮヵヶ!%),.:;?]}｡｣､･ｧｨｩｪｫｬｭｮｯｰﾞﾟ" invalEndChars="‘“（〔［｛〈《「『【￥＄$([\{｢￡"/>
  <p:defaultTextStyle>
    <a:defPPr>
      <a:defRPr lang="sv-SE"/>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05216" algn="l" rtl="0" eaLnBrk="0" fontAlgn="base" hangingPunct="0">
      <a:spcBef>
        <a:spcPct val="0"/>
      </a:spcBef>
      <a:spcAft>
        <a:spcPct val="0"/>
      </a:spcAft>
      <a:defRPr sz="2100" kern="1200">
        <a:solidFill>
          <a:schemeClr val="tx1"/>
        </a:solidFill>
        <a:latin typeface="Arial" charset="0"/>
        <a:ea typeface="+mn-ea"/>
        <a:cs typeface="+mn-cs"/>
      </a:defRPr>
    </a:lvl2pPr>
    <a:lvl3pPr marL="810433" algn="l" rtl="0" eaLnBrk="0" fontAlgn="base" hangingPunct="0">
      <a:spcBef>
        <a:spcPct val="0"/>
      </a:spcBef>
      <a:spcAft>
        <a:spcPct val="0"/>
      </a:spcAft>
      <a:defRPr sz="2100" kern="1200">
        <a:solidFill>
          <a:schemeClr val="tx1"/>
        </a:solidFill>
        <a:latin typeface="Arial" charset="0"/>
        <a:ea typeface="+mn-ea"/>
        <a:cs typeface="+mn-cs"/>
      </a:defRPr>
    </a:lvl3pPr>
    <a:lvl4pPr marL="1215649" algn="l" rtl="0" eaLnBrk="0" fontAlgn="base" hangingPunct="0">
      <a:spcBef>
        <a:spcPct val="0"/>
      </a:spcBef>
      <a:spcAft>
        <a:spcPct val="0"/>
      </a:spcAft>
      <a:defRPr sz="2100" kern="1200">
        <a:solidFill>
          <a:schemeClr val="tx1"/>
        </a:solidFill>
        <a:latin typeface="Arial" charset="0"/>
        <a:ea typeface="+mn-ea"/>
        <a:cs typeface="+mn-cs"/>
      </a:defRPr>
    </a:lvl4pPr>
    <a:lvl5pPr marL="1620865" algn="l" rtl="0" eaLnBrk="0" fontAlgn="base" hangingPunct="0">
      <a:spcBef>
        <a:spcPct val="0"/>
      </a:spcBef>
      <a:spcAft>
        <a:spcPct val="0"/>
      </a:spcAft>
      <a:defRPr sz="2100" kern="1200">
        <a:solidFill>
          <a:schemeClr val="tx1"/>
        </a:solidFill>
        <a:latin typeface="Arial" charset="0"/>
        <a:ea typeface="+mn-ea"/>
        <a:cs typeface="+mn-cs"/>
      </a:defRPr>
    </a:lvl5pPr>
    <a:lvl6pPr marL="2026082" algn="l" defTabSz="810433" rtl="0" eaLnBrk="1" latinLnBrk="0" hangingPunct="1">
      <a:defRPr sz="2100" kern="1200">
        <a:solidFill>
          <a:schemeClr val="tx1"/>
        </a:solidFill>
        <a:latin typeface="Arial" charset="0"/>
        <a:ea typeface="+mn-ea"/>
        <a:cs typeface="+mn-cs"/>
      </a:defRPr>
    </a:lvl6pPr>
    <a:lvl7pPr marL="2431298" algn="l" defTabSz="810433" rtl="0" eaLnBrk="1" latinLnBrk="0" hangingPunct="1">
      <a:defRPr sz="2100" kern="1200">
        <a:solidFill>
          <a:schemeClr val="tx1"/>
        </a:solidFill>
        <a:latin typeface="Arial" charset="0"/>
        <a:ea typeface="+mn-ea"/>
        <a:cs typeface="+mn-cs"/>
      </a:defRPr>
    </a:lvl7pPr>
    <a:lvl8pPr marL="2836515" algn="l" defTabSz="810433" rtl="0" eaLnBrk="1" latinLnBrk="0" hangingPunct="1">
      <a:defRPr sz="2100" kern="1200">
        <a:solidFill>
          <a:schemeClr val="tx1"/>
        </a:solidFill>
        <a:latin typeface="Arial" charset="0"/>
        <a:ea typeface="+mn-ea"/>
        <a:cs typeface="+mn-cs"/>
      </a:defRPr>
    </a:lvl8pPr>
    <a:lvl9pPr marL="3241731" algn="l" defTabSz="810433" rtl="0" eaLnBrk="1" latinLnBrk="0" hangingPunct="1">
      <a:defRPr sz="2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guide id="3" orient="horz" pos="1800">
          <p15:clr>
            <a:srgbClr val="A4A3A4"/>
          </p15:clr>
        </p15:guide>
        <p15:guide id="4" pos="2880">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otta Mauritzson (Lotta)" initials="CM(" lastIdx="0" clrIdx="0">
    <p:extLst>
      <p:ext uri="{19B8F6BF-5375-455C-9EA6-DF929625EA0E}">
        <p15:presenceInfo xmlns:p15="http://schemas.microsoft.com/office/powerpoint/2012/main" userId="S-1-5-21-506447655-3228168094-816415892-2467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33"/>
    <a:srgbClr val="DF8807"/>
    <a:srgbClr val="DD8209"/>
    <a:srgbClr val="3275BE"/>
    <a:srgbClr val="3272BE"/>
    <a:srgbClr val="165A9B"/>
    <a:srgbClr val="0033CC"/>
    <a:srgbClr val="FFFFFF"/>
    <a:srgbClr val="1862A8"/>
    <a:srgbClr val="1862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llanmörkt format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ferSingleView="1">
    <p:restoredLeft sz="13014" autoAdjust="0"/>
    <p:restoredTop sz="94660"/>
  </p:normalViewPr>
  <p:slideViewPr>
    <p:cSldViewPr>
      <p:cViewPr varScale="1">
        <p:scale>
          <a:sx n="143" d="100"/>
          <a:sy n="143" d="100"/>
        </p:scale>
        <p:origin x="1416" y="108"/>
      </p:cViewPr>
      <p:guideLst>
        <p:guide orient="horz" pos="2160"/>
        <p:guide pos="3120"/>
        <p:guide orient="horz" pos="180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4" d="100"/>
          <a:sy n="84" d="100"/>
        </p:scale>
        <p:origin x="3744" y="90"/>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ad.polisen.se\MHS\NOA\NBC%20l&#228;gesbild\Otv&#228;ttade%20l&#228;gesbilder%20f&#246;r%202024\December%202024\Diagram%20till%20l&#228;gesbilden%20december%20202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ad.polisen.se\MHS\NOA\NBC%20l&#228;gesbild\Otv&#228;ttade%20l&#228;gesbilder%20f&#246;r%202024\December%202024\Diagram%20till%20l&#228;gesbilden%20december%202024.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d.polisen.se\MHS\NOA\NBC%20l&#228;gesbild\Otv&#228;ttade%20l&#228;gesbilder%20f&#246;r%202024\December%202024\Diagram%20till%20l&#228;gesbilden%20december%2020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ad.polisen.se\MHS\NOA\NBC%20l&#228;gesbild\Otv&#228;ttade%20l&#228;gesbilder%20f&#246;r%202024\December%202024\Diagram%20till%20l&#228;gesbilden%20december%20202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ad.polisen.se\MHS\NOA\NBC%20l&#228;gesbild\Otv&#228;ttade%20l&#228;gesbilder%20f&#246;r%202024\December%202024\Diagram%20till%20l&#228;gesbilden%20december%20202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'CNP över tid'!$A$1</c:f>
              <c:strCache>
                <c:ptCount val="1"/>
                <c:pt idx="0">
                  <c:v>CNP anmälda brott</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cat>
            <c:numRef>
              <c:f>'CNP över tid'!$A$2:$A$7</c:f>
              <c:numCache>
                <c:formatCode>General</c:formatCode>
                <c:ptCount val="6"/>
                <c:pt idx="0">
                  <c:v>2019</c:v>
                </c:pt>
                <c:pt idx="1">
                  <c:v>2020</c:v>
                </c:pt>
                <c:pt idx="2">
                  <c:v>2021</c:v>
                </c:pt>
                <c:pt idx="3">
                  <c:v>2022</c:v>
                </c:pt>
                <c:pt idx="4">
                  <c:v>2023</c:v>
                </c:pt>
                <c:pt idx="5">
                  <c:v>2024</c:v>
                </c:pt>
              </c:numCache>
            </c:numRef>
          </c:cat>
          <c:val>
            <c:numRef>
              <c:f>'CNP över tid'!$B$2:$B$7</c:f>
              <c:numCache>
                <c:formatCode>General</c:formatCode>
                <c:ptCount val="6"/>
                <c:pt idx="0">
                  <c:v>106483</c:v>
                </c:pt>
                <c:pt idx="1">
                  <c:v>67196</c:v>
                </c:pt>
                <c:pt idx="2">
                  <c:v>52557</c:v>
                </c:pt>
                <c:pt idx="3">
                  <c:v>57966</c:v>
                </c:pt>
                <c:pt idx="4">
                  <c:v>88764</c:v>
                </c:pt>
                <c:pt idx="5">
                  <c:v>85380</c:v>
                </c:pt>
              </c:numCache>
            </c:numRef>
          </c:val>
          <c:smooth val="0"/>
          <c:extLst>
            <c:ext xmlns:c16="http://schemas.microsoft.com/office/drawing/2014/chart" uri="{C3380CC4-5D6E-409C-BE32-E72D297353CC}">
              <c16:uniqueId val="{00000000-47E3-4C07-993D-41EA6B32DDC4}"/>
            </c:ext>
          </c:extLst>
        </c:ser>
        <c:dLbls>
          <c:showLegendKey val="0"/>
          <c:showVal val="0"/>
          <c:showCatName val="0"/>
          <c:showSerName val="0"/>
          <c:showPercent val="0"/>
          <c:showBubbleSize val="0"/>
        </c:dLbls>
        <c:marker val="1"/>
        <c:smooth val="0"/>
        <c:axId val="716160687"/>
        <c:axId val="796796703"/>
      </c:lineChart>
      <c:catAx>
        <c:axId val="71616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sv-SE"/>
          </a:p>
        </c:txPr>
        <c:crossAx val="796796703"/>
        <c:crosses val="autoZero"/>
        <c:auto val="1"/>
        <c:lblAlgn val="ctr"/>
        <c:lblOffset val="100"/>
        <c:noMultiLvlLbl val="0"/>
      </c:catAx>
      <c:valAx>
        <c:axId val="796796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sv-SE"/>
          </a:p>
        </c:txPr>
        <c:crossAx val="716160687"/>
        <c:crosses val="autoZero"/>
        <c:crossBetween val="between"/>
      </c:valAx>
      <c:spPr>
        <a:noFill/>
        <a:ln>
          <a:noFill/>
        </a:ln>
        <a:effectLst/>
      </c:spPr>
    </c:plotArea>
    <c:plotVisOnly val="1"/>
    <c:dispBlanksAs val="gap"/>
    <c:showDLblsOverMax val="0"/>
  </c:chart>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18900000" algn="bl" rotWithShape="0">
        <a:prstClr val="black">
          <a:alpha val="40000"/>
        </a:prstClr>
      </a:outerShdw>
    </a:effectLst>
  </c:spPr>
  <c:txPr>
    <a:bodyPr/>
    <a:lstStyle/>
    <a:p>
      <a:pPr>
        <a:defRPr sz="700"/>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'Faktura totalt'!$B$1</c:f>
              <c:strCache>
                <c:ptCount val="1"/>
                <c:pt idx="0">
                  <c:v>Faktura totalt (antal brott)</c:v>
                </c:pt>
              </c:strCache>
            </c:strRef>
          </c:tx>
          <c:spPr>
            <a:ln w="38100" cap="rnd">
              <a:solidFill>
                <a:schemeClr val="accent1"/>
              </a:solidFill>
              <a:round/>
            </a:ln>
            <a:effectLst>
              <a:outerShdw blurRad="57150" dist="19050" dir="5400000" algn="ctr" rotWithShape="0">
                <a:srgbClr val="000000">
                  <a:alpha val="63000"/>
                </a:srgbClr>
              </a:outerShdw>
            </a:effectLst>
          </c:spPr>
          <c:marker>
            <c:symbol val="none"/>
          </c:marker>
          <c:cat>
            <c:strRef>
              <c:f>'Faktura totalt'!$A$2:$A$25</c:f>
              <c:strCache>
                <c:ptCount val="24"/>
                <c:pt idx="0">
                  <c:v>23-jan</c:v>
                </c:pt>
                <c:pt idx="1">
                  <c:v>feb</c:v>
                </c:pt>
                <c:pt idx="2">
                  <c:v>mar</c:v>
                </c:pt>
                <c:pt idx="3">
                  <c:v>apr</c:v>
                </c:pt>
                <c:pt idx="4">
                  <c:v>maj </c:v>
                </c:pt>
                <c:pt idx="5">
                  <c:v>jun</c:v>
                </c:pt>
                <c:pt idx="6">
                  <c:v>jul</c:v>
                </c:pt>
                <c:pt idx="7">
                  <c:v>aug</c:v>
                </c:pt>
                <c:pt idx="8">
                  <c:v>sep</c:v>
                </c:pt>
                <c:pt idx="9">
                  <c:v>okt</c:v>
                </c:pt>
                <c:pt idx="10">
                  <c:v>nov</c:v>
                </c:pt>
                <c:pt idx="11">
                  <c:v>dec</c:v>
                </c:pt>
                <c:pt idx="12">
                  <c:v>24-jan</c:v>
                </c:pt>
                <c:pt idx="13">
                  <c:v>feb</c:v>
                </c:pt>
                <c:pt idx="14">
                  <c:v>mar</c:v>
                </c:pt>
                <c:pt idx="15">
                  <c:v>apr</c:v>
                </c:pt>
                <c:pt idx="16">
                  <c:v>maj</c:v>
                </c:pt>
                <c:pt idx="17">
                  <c:v>jun</c:v>
                </c:pt>
                <c:pt idx="18">
                  <c:v>jul</c:v>
                </c:pt>
                <c:pt idx="19">
                  <c:v>aug</c:v>
                </c:pt>
                <c:pt idx="20">
                  <c:v>sep</c:v>
                </c:pt>
                <c:pt idx="21">
                  <c:v>okt</c:v>
                </c:pt>
                <c:pt idx="22">
                  <c:v>nov</c:v>
                </c:pt>
                <c:pt idx="23">
                  <c:v>dec</c:v>
                </c:pt>
              </c:strCache>
            </c:strRef>
          </c:cat>
          <c:val>
            <c:numRef>
              <c:f>'Faktura totalt'!$B$2:$B$25</c:f>
              <c:numCache>
                <c:formatCode>General</c:formatCode>
                <c:ptCount val="24"/>
                <c:pt idx="0">
                  <c:v>680</c:v>
                </c:pt>
                <c:pt idx="1">
                  <c:v>730</c:v>
                </c:pt>
                <c:pt idx="2">
                  <c:v>751</c:v>
                </c:pt>
                <c:pt idx="3">
                  <c:v>520</c:v>
                </c:pt>
                <c:pt idx="4">
                  <c:v>655</c:v>
                </c:pt>
                <c:pt idx="5">
                  <c:v>504</c:v>
                </c:pt>
                <c:pt idx="6">
                  <c:v>617</c:v>
                </c:pt>
                <c:pt idx="7">
                  <c:v>687</c:v>
                </c:pt>
                <c:pt idx="8">
                  <c:v>678</c:v>
                </c:pt>
                <c:pt idx="9">
                  <c:v>788</c:v>
                </c:pt>
                <c:pt idx="10">
                  <c:v>731</c:v>
                </c:pt>
                <c:pt idx="11">
                  <c:v>751</c:v>
                </c:pt>
                <c:pt idx="12">
                  <c:v>794</c:v>
                </c:pt>
                <c:pt idx="13">
                  <c:v>849</c:v>
                </c:pt>
                <c:pt idx="14">
                  <c:v>709</c:v>
                </c:pt>
                <c:pt idx="15">
                  <c:v>888</c:v>
                </c:pt>
                <c:pt idx="16">
                  <c:v>785</c:v>
                </c:pt>
                <c:pt idx="17">
                  <c:v>769</c:v>
                </c:pt>
                <c:pt idx="18">
                  <c:v>886</c:v>
                </c:pt>
                <c:pt idx="19">
                  <c:v>1030</c:v>
                </c:pt>
                <c:pt idx="20">
                  <c:v>855</c:v>
                </c:pt>
                <c:pt idx="21">
                  <c:v>891</c:v>
                </c:pt>
                <c:pt idx="22">
                  <c:v>813</c:v>
                </c:pt>
                <c:pt idx="23">
                  <c:v>700</c:v>
                </c:pt>
              </c:numCache>
            </c:numRef>
          </c:val>
          <c:smooth val="0"/>
          <c:extLst>
            <c:ext xmlns:c16="http://schemas.microsoft.com/office/drawing/2014/chart" uri="{C3380CC4-5D6E-409C-BE32-E72D297353CC}">
              <c16:uniqueId val="{00000000-FD8C-45DD-9653-A41B481A4126}"/>
            </c:ext>
          </c:extLst>
        </c:ser>
        <c:ser>
          <c:idx val="1"/>
          <c:order val="1"/>
          <c:tx>
            <c:strRef>
              <c:f>'Faktura totalt'!$C$1</c:f>
              <c:strCache>
                <c:ptCount val="1"/>
                <c:pt idx="0">
                  <c:v>R12</c:v>
                </c:pt>
              </c:strCache>
            </c:strRef>
          </c:tx>
          <c:spPr>
            <a:ln w="34925" cap="rnd">
              <a:solidFill>
                <a:srgbClr val="92D050"/>
              </a:solidFill>
              <a:prstDash val="sysDash"/>
              <a:round/>
            </a:ln>
            <a:effectLst>
              <a:outerShdw blurRad="57150" dist="19050" dir="5400000" algn="ctr" rotWithShape="0">
                <a:srgbClr val="000000">
                  <a:alpha val="63000"/>
                </a:srgbClr>
              </a:outerShdw>
            </a:effectLst>
          </c:spPr>
          <c:marker>
            <c:symbol val="none"/>
          </c:marker>
          <c:cat>
            <c:strRef>
              <c:f>'Faktura totalt'!$A$2:$A$25</c:f>
              <c:strCache>
                <c:ptCount val="24"/>
                <c:pt idx="0">
                  <c:v>23-jan</c:v>
                </c:pt>
                <c:pt idx="1">
                  <c:v>feb</c:v>
                </c:pt>
                <c:pt idx="2">
                  <c:v>mar</c:v>
                </c:pt>
                <c:pt idx="3">
                  <c:v>apr</c:v>
                </c:pt>
                <c:pt idx="4">
                  <c:v>maj </c:v>
                </c:pt>
                <c:pt idx="5">
                  <c:v>jun</c:v>
                </c:pt>
                <c:pt idx="6">
                  <c:v>jul</c:v>
                </c:pt>
                <c:pt idx="7">
                  <c:v>aug</c:v>
                </c:pt>
                <c:pt idx="8">
                  <c:v>sep</c:v>
                </c:pt>
                <c:pt idx="9">
                  <c:v>okt</c:v>
                </c:pt>
                <c:pt idx="10">
                  <c:v>nov</c:v>
                </c:pt>
                <c:pt idx="11">
                  <c:v>dec</c:v>
                </c:pt>
                <c:pt idx="12">
                  <c:v>24-jan</c:v>
                </c:pt>
                <c:pt idx="13">
                  <c:v>feb</c:v>
                </c:pt>
                <c:pt idx="14">
                  <c:v>mar</c:v>
                </c:pt>
                <c:pt idx="15">
                  <c:v>apr</c:v>
                </c:pt>
                <c:pt idx="16">
                  <c:v>maj</c:v>
                </c:pt>
                <c:pt idx="17">
                  <c:v>jun</c:v>
                </c:pt>
                <c:pt idx="18">
                  <c:v>jul</c:v>
                </c:pt>
                <c:pt idx="19">
                  <c:v>aug</c:v>
                </c:pt>
                <c:pt idx="20">
                  <c:v>sep</c:v>
                </c:pt>
                <c:pt idx="21">
                  <c:v>okt</c:v>
                </c:pt>
                <c:pt idx="22">
                  <c:v>nov</c:v>
                </c:pt>
                <c:pt idx="23">
                  <c:v>dec</c:v>
                </c:pt>
              </c:strCache>
            </c:strRef>
          </c:cat>
          <c:val>
            <c:numRef>
              <c:f>'Faktura totalt'!$C$2:$C$25</c:f>
              <c:numCache>
                <c:formatCode>0</c:formatCode>
                <c:ptCount val="24"/>
                <c:pt idx="0">
                  <c:v>668.68055555555554</c:v>
                </c:pt>
                <c:pt idx="1">
                  <c:v>668.68055555555554</c:v>
                </c:pt>
                <c:pt idx="2">
                  <c:v>668.68055555555554</c:v>
                </c:pt>
                <c:pt idx="3">
                  <c:v>668.68055555555554</c:v>
                </c:pt>
                <c:pt idx="4">
                  <c:v>668.68055555555554</c:v>
                </c:pt>
                <c:pt idx="5">
                  <c:v>668.68055555555554</c:v>
                </c:pt>
                <c:pt idx="6">
                  <c:v>668.68055555555554</c:v>
                </c:pt>
                <c:pt idx="7">
                  <c:v>668.68055555555554</c:v>
                </c:pt>
                <c:pt idx="8">
                  <c:v>668.68055555555554</c:v>
                </c:pt>
                <c:pt idx="9">
                  <c:v>668.68055555555554</c:v>
                </c:pt>
                <c:pt idx="10">
                  <c:v>668.68055555555554</c:v>
                </c:pt>
                <c:pt idx="11">
                  <c:v>668.68055555555554</c:v>
                </c:pt>
                <c:pt idx="12">
                  <c:v>668.68055555555554</c:v>
                </c:pt>
                <c:pt idx="13">
                  <c:v>668.68055555555554</c:v>
                </c:pt>
                <c:pt idx="14">
                  <c:v>668.68055555555554</c:v>
                </c:pt>
                <c:pt idx="15">
                  <c:v>668.68055555555554</c:v>
                </c:pt>
                <c:pt idx="16">
                  <c:v>668.68055555555554</c:v>
                </c:pt>
                <c:pt idx="17">
                  <c:v>668.68055555555554</c:v>
                </c:pt>
                <c:pt idx="18">
                  <c:v>668.68055555555554</c:v>
                </c:pt>
                <c:pt idx="19">
                  <c:v>668.68055555555554</c:v>
                </c:pt>
                <c:pt idx="20">
                  <c:v>668.68055555555554</c:v>
                </c:pt>
                <c:pt idx="21">
                  <c:v>668.68055555555554</c:v>
                </c:pt>
                <c:pt idx="22">
                  <c:v>668.68055555555554</c:v>
                </c:pt>
                <c:pt idx="23">
                  <c:v>668.68055555555554</c:v>
                </c:pt>
              </c:numCache>
            </c:numRef>
          </c:val>
          <c:smooth val="0"/>
          <c:extLst>
            <c:ext xmlns:c16="http://schemas.microsoft.com/office/drawing/2014/chart" uri="{C3380CC4-5D6E-409C-BE32-E72D297353CC}">
              <c16:uniqueId val="{00000001-FD8C-45DD-9653-A41B481A4126}"/>
            </c:ext>
          </c:extLst>
        </c:ser>
        <c:ser>
          <c:idx val="2"/>
          <c:order val="2"/>
          <c:tx>
            <c:strRef>
              <c:f>'Faktura med kontakt'!$B$1</c:f>
              <c:strCache>
                <c:ptCount val="1"/>
                <c:pt idx="0">
                  <c:v>Faktura med kontakt (antal brott)</c:v>
                </c:pt>
              </c:strCache>
            </c:strRef>
          </c:tx>
          <c:spPr>
            <a:ln w="19050" cap="rnd">
              <a:solidFill>
                <a:schemeClr val="accent3"/>
              </a:solidFill>
              <a:round/>
            </a:ln>
            <a:effectLst>
              <a:outerShdw blurRad="57150" dist="19050" dir="5400000" algn="ctr" rotWithShape="0">
                <a:srgbClr val="000000">
                  <a:alpha val="63000"/>
                </a:srgbClr>
              </a:outerShdw>
            </a:effectLst>
          </c:spPr>
          <c:marker>
            <c:symbol val="none"/>
          </c:marker>
          <c:cat>
            <c:strRef>
              <c:f>'Faktura totalt'!$A$2:$A$25</c:f>
              <c:strCache>
                <c:ptCount val="24"/>
                <c:pt idx="0">
                  <c:v>23-jan</c:v>
                </c:pt>
                <c:pt idx="1">
                  <c:v>feb</c:v>
                </c:pt>
                <c:pt idx="2">
                  <c:v>mar</c:v>
                </c:pt>
                <c:pt idx="3">
                  <c:v>apr</c:v>
                </c:pt>
                <c:pt idx="4">
                  <c:v>maj </c:v>
                </c:pt>
                <c:pt idx="5">
                  <c:v>jun</c:v>
                </c:pt>
                <c:pt idx="6">
                  <c:v>jul</c:v>
                </c:pt>
                <c:pt idx="7">
                  <c:v>aug</c:v>
                </c:pt>
                <c:pt idx="8">
                  <c:v>sep</c:v>
                </c:pt>
                <c:pt idx="9">
                  <c:v>okt</c:v>
                </c:pt>
                <c:pt idx="10">
                  <c:v>nov</c:v>
                </c:pt>
                <c:pt idx="11">
                  <c:v>dec</c:v>
                </c:pt>
                <c:pt idx="12">
                  <c:v>24-jan</c:v>
                </c:pt>
                <c:pt idx="13">
                  <c:v>feb</c:v>
                </c:pt>
                <c:pt idx="14">
                  <c:v>mar</c:v>
                </c:pt>
                <c:pt idx="15">
                  <c:v>apr</c:v>
                </c:pt>
                <c:pt idx="16">
                  <c:v>maj</c:v>
                </c:pt>
                <c:pt idx="17">
                  <c:v>jun</c:v>
                </c:pt>
                <c:pt idx="18">
                  <c:v>jul</c:v>
                </c:pt>
                <c:pt idx="19">
                  <c:v>aug</c:v>
                </c:pt>
                <c:pt idx="20">
                  <c:v>sep</c:v>
                </c:pt>
                <c:pt idx="21">
                  <c:v>okt</c:v>
                </c:pt>
                <c:pt idx="22">
                  <c:v>nov</c:v>
                </c:pt>
                <c:pt idx="23">
                  <c:v>dec</c:v>
                </c:pt>
              </c:strCache>
            </c:strRef>
          </c:cat>
          <c:val>
            <c:numRef>
              <c:f>'Faktura med kontakt'!$B$2:$B$25</c:f>
              <c:numCache>
                <c:formatCode>General</c:formatCode>
                <c:ptCount val="24"/>
                <c:pt idx="0">
                  <c:v>221</c:v>
                </c:pt>
                <c:pt idx="1">
                  <c:v>192</c:v>
                </c:pt>
                <c:pt idx="2">
                  <c:v>242</c:v>
                </c:pt>
                <c:pt idx="3">
                  <c:v>150</c:v>
                </c:pt>
                <c:pt idx="4">
                  <c:v>165</c:v>
                </c:pt>
                <c:pt idx="5">
                  <c:v>150</c:v>
                </c:pt>
                <c:pt idx="6">
                  <c:v>186</c:v>
                </c:pt>
                <c:pt idx="7">
                  <c:v>195</c:v>
                </c:pt>
                <c:pt idx="8">
                  <c:v>198</c:v>
                </c:pt>
                <c:pt idx="9">
                  <c:v>226</c:v>
                </c:pt>
                <c:pt idx="10">
                  <c:v>185</c:v>
                </c:pt>
                <c:pt idx="11">
                  <c:v>224</c:v>
                </c:pt>
                <c:pt idx="12">
                  <c:v>207</c:v>
                </c:pt>
                <c:pt idx="13">
                  <c:v>223</c:v>
                </c:pt>
                <c:pt idx="14">
                  <c:v>201</c:v>
                </c:pt>
                <c:pt idx="15">
                  <c:v>212</c:v>
                </c:pt>
                <c:pt idx="16">
                  <c:v>203</c:v>
                </c:pt>
                <c:pt idx="17">
                  <c:v>239</c:v>
                </c:pt>
                <c:pt idx="18">
                  <c:v>243</c:v>
                </c:pt>
                <c:pt idx="19">
                  <c:v>278</c:v>
                </c:pt>
                <c:pt idx="20">
                  <c:v>250</c:v>
                </c:pt>
                <c:pt idx="21">
                  <c:v>221</c:v>
                </c:pt>
                <c:pt idx="22">
                  <c:v>220</c:v>
                </c:pt>
                <c:pt idx="23">
                  <c:v>176</c:v>
                </c:pt>
              </c:numCache>
            </c:numRef>
          </c:val>
          <c:smooth val="0"/>
          <c:extLst>
            <c:ext xmlns:c16="http://schemas.microsoft.com/office/drawing/2014/chart" uri="{C3380CC4-5D6E-409C-BE32-E72D297353CC}">
              <c16:uniqueId val="{00000002-FD8C-45DD-9653-A41B481A4126}"/>
            </c:ext>
          </c:extLst>
        </c:ser>
        <c:ser>
          <c:idx val="3"/>
          <c:order val="3"/>
          <c:tx>
            <c:strRef>
              <c:f>'Faktura utan kontakt'!$B$1</c:f>
              <c:strCache>
                <c:ptCount val="1"/>
                <c:pt idx="0">
                  <c:v>Faktura utan kontakt (antal brott)</c:v>
                </c:pt>
              </c:strCache>
            </c:strRef>
          </c:tx>
          <c:spPr>
            <a:ln w="19050" cap="rnd">
              <a:solidFill>
                <a:schemeClr val="accent4"/>
              </a:solidFill>
              <a:round/>
            </a:ln>
            <a:effectLst>
              <a:outerShdw blurRad="57150" dist="19050" dir="5400000" algn="ctr" rotWithShape="0">
                <a:srgbClr val="000000">
                  <a:alpha val="63000"/>
                </a:srgbClr>
              </a:outerShdw>
            </a:effectLst>
          </c:spPr>
          <c:marker>
            <c:symbol val="none"/>
          </c:marker>
          <c:cat>
            <c:strRef>
              <c:f>'Faktura totalt'!$A$2:$A$25</c:f>
              <c:strCache>
                <c:ptCount val="24"/>
                <c:pt idx="0">
                  <c:v>23-jan</c:v>
                </c:pt>
                <c:pt idx="1">
                  <c:v>feb</c:v>
                </c:pt>
                <c:pt idx="2">
                  <c:v>mar</c:v>
                </c:pt>
                <c:pt idx="3">
                  <c:v>apr</c:v>
                </c:pt>
                <c:pt idx="4">
                  <c:v>maj </c:v>
                </c:pt>
                <c:pt idx="5">
                  <c:v>jun</c:v>
                </c:pt>
                <c:pt idx="6">
                  <c:v>jul</c:v>
                </c:pt>
                <c:pt idx="7">
                  <c:v>aug</c:v>
                </c:pt>
                <c:pt idx="8">
                  <c:v>sep</c:v>
                </c:pt>
                <c:pt idx="9">
                  <c:v>okt</c:v>
                </c:pt>
                <c:pt idx="10">
                  <c:v>nov</c:v>
                </c:pt>
                <c:pt idx="11">
                  <c:v>dec</c:v>
                </c:pt>
                <c:pt idx="12">
                  <c:v>24-jan</c:v>
                </c:pt>
                <c:pt idx="13">
                  <c:v>feb</c:v>
                </c:pt>
                <c:pt idx="14">
                  <c:v>mar</c:v>
                </c:pt>
                <c:pt idx="15">
                  <c:v>apr</c:v>
                </c:pt>
                <c:pt idx="16">
                  <c:v>maj</c:v>
                </c:pt>
                <c:pt idx="17">
                  <c:v>jun</c:v>
                </c:pt>
                <c:pt idx="18">
                  <c:v>jul</c:v>
                </c:pt>
                <c:pt idx="19">
                  <c:v>aug</c:v>
                </c:pt>
                <c:pt idx="20">
                  <c:v>sep</c:v>
                </c:pt>
                <c:pt idx="21">
                  <c:v>okt</c:v>
                </c:pt>
                <c:pt idx="22">
                  <c:v>nov</c:v>
                </c:pt>
                <c:pt idx="23">
                  <c:v>dec</c:v>
                </c:pt>
              </c:strCache>
            </c:strRef>
          </c:cat>
          <c:val>
            <c:numRef>
              <c:f>'Faktura utan kontakt'!$B$2:$B$25</c:f>
              <c:numCache>
                <c:formatCode>General</c:formatCode>
                <c:ptCount val="24"/>
                <c:pt idx="0">
                  <c:v>459</c:v>
                </c:pt>
                <c:pt idx="1">
                  <c:v>538</c:v>
                </c:pt>
                <c:pt idx="2">
                  <c:v>509</c:v>
                </c:pt>
                <c:pt idx="3">
                  <c:v>370</c:v>
                </c:pt>
                <c:pt idx="4">
                  <c:v>490</c:v>
                </c:pt>
                <c:pt idx="5">
                  <c:v>354</c:v>
                </c:pt>
                <c:pt idx="6">
                  <c:v>431</c:v>
                </c:pt>
                <c:pt idx="7">
                  <c:v>492</c:v>
                </c:pt>
                <c:pt idx="8">
                  <c:v>480</c:v>
                </c:pt>
                <c:pt idx="9">
                  <c:v>562</c:v>
                </c:pt>
                <c:pt idx="10">
                  <c:v>546</c:v>
                </c:pt>
                <c:pt idx="11">
                  <c:v>527</c:v>
                </c:pt>
                <c:pt idx="12">
                  <c:v>587</c:v>
                </c:pt>
                <c:pt idx="13">
                  <c:v>626</c:v>
                </c:pt>
                <c:pt idx="14">
                  <c:v>508</c:v>
                </c:pt>
                <c:pt idx="15">
                  <c:v>676</c:v>
                </c:pt>
                <c:pt idx="16">
                  <c:v>582</c:v>
                </c:pt>
                <c:pt idx="17">
                  <c:v>530</c:v>
                </c:pt>
                <c:pt idx="18">
                  <c:v>643</c:v>
                </c:pt>
                <c:pt idx="19">
                  <c:v>752</c:v>
                </c:pt>
                <c:pt idx="20">
                  <c:v>605</c:v>
                </c:pt>
                <c:pt idx="21">
                  <c:v>670</c:v>
                </c:pt>
                <c:pt idx="22">
                  <c:v>593</c:v>
                </c:pt>
                <c:pt idx="23">
                  <c:v>524</c:v>
                </c:pt>
              </c:numCache>
            </c:numRef>
          </c:val>
          <c:smooth val="0"/>
          <c:extLst>
            <c:ext xmlns:c16="http://schemas.microsoft.com/office/drawing/2014/chart" uri="{C3380CC4-5D6E-409C-BE32-E72D297353CC}">
              <c16:uniqueId val="{00000003-FD8C-45DD-9653-A41B481A4126}"/>
            </c:ext>
          </c:extLst>
        </c:ser>
        <c:dLbls>
          <c:showLegendKey val="0"/>
          <c:showVal val="0"/>
          <c:showCatName val="0"/>
          <c:showSerName val="0"/>
          <c:showPercent val="0"/>
          <c:showBubbleSize val="0"/>
        </c:dLbls>
        <c:smooth val="0"/>
        <c:axId val="551755344"/>
        <c:axId val="555345104"/>
      </c:lineChart>
      <c:catAx>
        <c:axId val="5517553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5345104"/>
        <c:crosses val="autoZero"/>
        <c:auto val="1"/>
        <c:lblAlgn val="ctr"/>
        <c:lblOffset val="100"/>
        <c:noMultiLvlLbl val="0"/>
      </c:catAx>
      <c:valAx>
        <c:axId val="555345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1755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18900000" algn="bl" rotWithShape="0">
        <a:prstClr val="black">
          <a:alpha val="40000"/>
        </a:prstClr>
      </a:outerShdw>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Investeringsbedrägerier!$B$1</c:f>
              <c:strCache>
                <c:ptCount val="1"/>
                <c:pt idx="0">
                  <c:v>Investeringsbedrägeri (antal brott)</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Investeringsbedrägerier!$A$2:$A$25</c:f>
              <c:strCache>
                <c:ptCount val="24"/>
                <c:pt idx="0">
                  <c:v>23-jan</c:v>
                </c:pt>
                <c:pt idx="1">
                  <c:v>feb</c:v>
                </c:pt>
                <c:pt idx="2">
                  <c:v>mar</c:v>
                </c:pt>
                <c:pt idx="3">
                  <c:v>apr</c:v>
                </c:pt>
                <c:pt idx="4">
                  <c:v>maj </c:v>
                </c:pt>
                <c:pt idx="5">
                  <c:v>jun</c:v>
                </c:pt>
                <c:pt idx="6">
                  <c:v>jul</c:v>
                </c:pt>
                <c:pt idx="7">
                  <c:v>aug</c:v>
                </c:pt>
                <c:pt idx="8">
                  <c:v>sep</c:v>
                </c:pt>
                <c:pt idx="9">
                  <c:v>okt</c:v>
                </c:pt>
                <c:pt idx="10">
                  <c:v>nov</c:v>
                </c:pt>
                <c:pt idx="11">
                  <c:v>dec</c:v>
                </c:pt>
                <c:pt idx="12">
                  <c:v>24-jan</c:v>
                </c:pt>
                <c:pt idx="13">
                  <c:v>feb</c:v>
                </c:pt>
                <c:pt idx="14">
                  <c:v>mar</c:v>
                </c:pt>
                <c:pt idx="15">
                  <c:v>apr</c:v>
                </c:pt>
                <c:pt idx="16">
                  <c:v>maj</c:v>
                </c:pt>
                <c:pt idx="17">
                  <c:v>jun</c:v>
                </c:pt>
                <c:pt idx="18">
                  <c:v>jul</c:v>
                </c:pt>
                <c:pt idx="19">
                  <c:v>aug</c:v>
                </c:pt>
                <c:pt idx="20">
                  <c:v>sep</c:v>
                </c:pt>
                <c:pt idx="21">
                  <c:v>okt</c:v>
                </c:pt>
                <c:pt idx="22">
                  <c:v>nov</c:v>
                </c:pt>
                <c:pt idx="23">
                  <c:v>dec</c:v>
                </c:pt>
              </c:strCache>
            </c:strRef>
          </c:cat>
          <c:val>
            <c:numRef>
              <c:f>Investeringsbedrägerier!$B$2:$B$25</c:f>
              <c:numCache>
                <c:formatCode>General</c:formatCode>
                <c:ptCount val="24"/>
                <c:pt idx="0">
                  <c:v>340</c:v>
                </c:pt>
                <c:pt idx="1">
                  <c:v>364</c:v>
                </c:pt>
                <c:pt idx="2">
                  <c:v>432</c:v>
                </c:pt>
                <c:pt idx="3">
                  <c:v>264</c:v>
                </c:pt>
                <c:pt idx="4">
                  <c:v>311</c:v>
                </c:pt>
                <c:pt idx="5">
                  <c:v>310</c:v>
                </c:pt>
                <c:pt idx="6">
                  <c:v>358</c:v>
                </c:pt>
                <c:pt idx="7">
                  <c:v>350</c:v>
                </c:pt>
                <c:pt idx="8">
                  <c:v>259</c:v>
                </c:pt>
                <c:pt idx="9">
                  <c:v>354</c:v>
                </c:pt>
                <c:pt idx="10">
                  <c:v>275</c:v>
                </c:pt>
                <c:pt idx="11">
                  <c:v>304</c:v>
                </c:pt>
                <c:pt idx="12">
                  <c:v>293</c:v>
                </c:pt>
                <c:pt idx="13">
                  <c:v>324</c:v>
                </c:pt>
                <c:pt idx="14">
                  <c:v>250</c:v>
                </c:pt>
                <c:pt idx="15">
                  <c:v>285</c:v>
                </c:pt>
                <c:pt idx="16">
                  <c:v>259</c:v>
                </c:pt>
                <c:pt idx="17">
                  <c:v>245</c:v>
                </c:pt>
                <c:pt idx="18">
                  <c:v>295</c:v>
                </c:pt>
                <c:pt idx="19">
                  <c:v>280</c:v>
                </c:pt>
                <c:pt idx="20">
                  <c:v>226</c:v>
                </c:pt>
                <c:pt idx="21">
                  <c:v>248</c:v>
                </c:pt>
                <c:pt idx="22">
                  <c:v>322</c:v>
                </c:pt>
                <c:pt idx="23">
                  <c:v>230</c:v>
                </c:pt>
              </c:numCache>
            </c:numRef>
          </c:val>
          <c:smooth val="0"/>
          <c:extLst>
            <c:ext xmlns:c16="http://schemas.microsoft.com/office/drawing/2014/chart" uri="{C3380CC4-5D6E-409C-BE32-E72D297353CC}">
              <c16:uniqueId val="{00000000-BD84-486F-A7D2-2525B34316F2}"/>
            </c:ext>
          </c:extLst>
        </c:ser>
        <c:ser>
          <c:idx val="2"/>
          <c:order val="1"/>
          <c:tx>
            <c:strRef>
              <c:f>Investeringsbedrägerier!$C$1</c:f>
              <c:strCache>
                <c:ptCount val="1"/>
                <c:pt idx="0">
                  <c:v>R12</c:v>
                </c:pt>
              </c:strCache>
            </c:strRef>
          </c:tx>
          <c:spPr>
            <a:ln w="34925" cap="rnd">
              <a:solidFill>
                <a:srgbClr val="92D050"/>
              </a:solidFill>
              <a:prstDash val="dash"/>
              <a:round/>
            </a:ln>
            <a:effectLst>
              <a:outerShdw blurRad="57150" dist="19050" dir="5400000" algn="ctr" rotWithShape="0">
                <a:srgbClr val="000000">
                  <a:alpha val="63000"/>
                </a:srgbClr>
              </a:outerShdw>
            </a:effectLst>
          </c:spPr>
          <c:marker>
            <c:symbol val="none"/>
          </c:marker>
          <c:cat>
            <c:strRef>
              <c:f>Investeringsbedrägerier!$A$2:$A$25</c:f>
              <c:strCache>
                <c:ptCount val="24"/>
                <c:pt idx="0">
                  <c:v>23-jan</c:v>
                </c:pt>
                <c:pt idx="1">
                  <c:v>feb</c:v>
                </c:pt>
                <c:pt idx="2">
                  <c:v>mar</c:v>
                </c:pt>
                <c:pt idx="3">
                  <c:v>apr</c:v>
                </c:pt>
                <c:pt idx="4">
                  <c:v>maj </c:v>
                </c:pt>
                <c:pt idx="5">
                  <c:v>jun</c:v>
                </c:pt>
                <c:pt idx="6">
                  <c:v>jul</c:v>
                </c:pt>
                <c:pt idx="7">
                  <c:v>aug</c:v>
                </c:pt>
                <c:pt idx="8">
                  <c:v>sep</c:v>
                </c:pt>
                <c:pt idx="9">
                  <c:v>okt</c:v>
                </c:pt>
                <c:pt idx="10">
                  <c:v>nov</c:v>
                </c:pt>
                <c:pt idx="11">
                  <c:v>dec</c:v>
                </c:pt>
                <c:pt idx="12">
                  <c:v>24-jan</c:v>
                </c:pt>
                <c:pt idx="13">
                  <c:v>feb</c:v>
                </c:pt>
                <c:pt idx="14">
                  <c:v>mar</c:v>
                </c:pt>
                <c:pt idx="15">
                  <c:v>apr</c:v>
                </c:pt>
                <c:pt idx="16">
                  <c:v>maj</c:v>
                </c:pt>
                <c:pt idx="17">
                  <c:v>jun</c:v>
                </c:pt>
                <c:pt idx="18">
                  <c:v>jul</c:v>
                </c:pt>
                <c:pt idx="19">
                  <c:v>aug</c:v>
                </c:pt>
                <c:pt idx="20">
                  <c:v>sep</c:v>
                </c:pt>
                <c:pt idx="21">
                  <c:v>okt</c:v>
                </c:pt>
                <c:pt idx="22">
                  <c:v>nov</c:v>
                </c:pt>
                <c:pt idx="23">
                  <c:v>dec</c:v>
                </c:pt>
              </c:strCache>
            </c:strRef>
          </c:cat>
          <c:val>
            <c:numRef>
              <c:f>Investeringsbedrägerier!$C$2:$C$25</c:f>
              <c:numCache>
                <c:formatCode>0</c:formatCode>
                <c:ptCount val="24"/>
                <c:pt idx="0">
                  <c:v>226.14930555555554</c:v>
                </c:pt>
                <c:pt idx="1">
                  <c:v>226.14930555555554</c:v>
                </c:pt>
                <c:pt idx="2">
                  <c:v>226.14930555555554</c:v>
                </c:pt>
                <c:pt idx="3">
                  <c:v>226.14930555555554</c:v>
                </c:pt>
                <c:pt idx="4">
                  <c:v>226.14930555555554</c:v>
                </c:pt>
                <c:pt idx="5">
                  <c:v>226.14930555555554</c:v>
                </c:pt>
                <c:pt idx="6">
                  <c:v>226.14930555555554</c:v>
                </c:pt>
                <c:pt idx="7">
                  <c:v>226.14930555555554</c:v>
                </c:pt>
                <c:pt idx="8">
                  <c:v>226.14930555555554</c:v>
                </c:pt>
                <c:pt idx="9">
                  <c:v>226.14930555555554</c:v>
                </c:pt>
                <c:pt idx="10">
                  <c:v>226.14930555555554</c:v>
                </c:pt>
                <c:pt idx="11">
                  <c:v>226.14930555555554</c:v>
                </c:pt>
                <c:pt idx="12">
                  <c:v>226.14930555555554</c:v>
                </c:pt>
                <c:pt idx="13">
                  <c:v>226.14930555555554</c:v>
                </c:pt>
                <c:pt idx="14">
                  <c:v>226.14930555555554</c:v>
                </c:pt>
                <c:pt idx="15">
                  <c:v>226.14930555555554</c:v>
                </c:pt>
                <c:pt idx="16">
                  <c:v>226.14930555555554</c:v>
                </c:pt>
                <c:pt idx="17">
                  <c:v>226.14930555555554</c:v>
                </c:pt>
                <c:pt idx="18">
                  <c:v>226.14930555555554</c:v>
                </c:pt>
                <c:pt idx="19">
                  <c:v>226.14930555555554</c:v>
                </c:pt>
                <c:pt idx="20">
                  <c:v>226.14930555555554</c:v>
                </c:pt>
                <c:pt idx="21">
                  <c:v>226.14930555555554</c:v>
                </c:pt>
                <c:pt idx="22">
                  <c:v>226.14930555555554</c:v>
                </c:pt>
                <c:pt idx="23">
                  <c:v>226.14930555555554</c:v>
                </c:pt>
              </c:numCache>
            </c:numRef>
          </c:val>
          <c:smooth val="0"/>
          <c:extLst>
            <c:ext xmlns:c16="http://schemas.microsoft.com/office/drawing/2014/chart" uri="{C3380CC4-5D6E-409C-BE32-E72D297353CC}">
              <c16:uniqueId val="{00000001-BD84-486F-A7D2-2525B34316F2}"/>
            </c:ext>
          </c:extLst>
        </c:ser>
        <c:dLbls>
          <c:showLegendKey val="0"/>
          <c:showVal val="0"/>
          <c:showCatName val="0"/>
          <c:showSerName val="0"/>
          <c:showPercent val="0"/>
          <c:showBubbleSize val="0"/>
        </c:dLbls>
        <c:smooth val="0"/>
        <c:axId val="764203775"/>
        <c:axId val="881807871"/>
      </c:lineChart>
      <c:catAx>
        <c:axId val="76420377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81807871"/>
        <c:crosses val="autoZero"/>
        <c:auto val="1"/>
        <c:lblAlgn val="ctr"/>
        <c:lblOffset val="100"/>
        <c:noMultiLvlLbl val="0"/>
      </c:catAx>
      <c:valAx>
        <c:axId val="8818078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64203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18900000" algn="bl" rotWithShape="0">
        <a:prstClr val="black">
          <a:alpha val="40000"/>
        </a:prstClr>
      </a:outerShdw>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Romansbedrägerier!$B$1</c:f>
              <c:strCache>
                <c:ptCount val="1"/>
                <c:pt idx="0">
                  <c:v>Romansbedrägeri (antal brott)</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Romansbedrägerier!$A$2:$A$25</c:f>
              <c:strCache>
                <c:ptCount val="24"/>
                <c:pt idx="0">
                  <c:v>23-jan</c:v>
                </c:pt>
                <c:pt idx="1">
                  <c:v>feb</c:v>
                </c:pt>
                <c:pt idx="2">
                  <c:v>mar</c:v>
                </c:pt>
                <c:pt idx="3">
                  <c:v>apr</c:v>
                </c:pt>
                <c:pt idx="4">
                  <c:v>maj </c:v>
                </c:pt>
                <c:pt idx="5">
                  <c:v>juni</c:v>
                </c:pt>
                <c:pt idx="6">
                  <c:v>juli</c:v>
                </c:pt>
                <c:pt idx="7">
                  <c:v>aug</c:v>
                </c:pt>
                <c:pt idx="8">
                  <c:v>sep</c:v>
                </c:pt>
                <c:pt idx="9">
                  <c:v>okt</c:v>
                </c:pt>
                <c:pt idx="10">
                  <c:v>nov</c:v>
                </c:pt>
                <c:pt idx="11">
                  <c:v>dec</c:v>
                </c:pt>
                <c:pt idx="12">
                  <c:v>24-jan</c:v>
                </c:pt>
                <c:pt idx="13">
                  <c:v>feb</c:v>
                </c:pt>
                <c:pt idx="14">
                  <c:v>mar</c:v>
                </c:pt>
                <c:pt idx="15">
                  <c:v>apr</c:v>
                </c:pt>
                <c:pt idx="16">
                  <c:v>maj</c:v>
                </c:pt>
                <c:pt idx="17">
                  <c:v>juni</c:v>
                </c:pt>
                <c:pt idx="18">
                  <c:v>juli</c:v>
                </c:pt>
                <c:pt idx="19">
                  <c:v>aug</c:v>
                </c:pt>
                <c:pt idx="20">
                  <c:v>sep</c:v>
                </c:pt>
                <c:pt idx="21">
                  <c:v>okt</c:v>
                </c:pt>
                <c:pt idx="22">
                  <c:v>nov</c:v>
                </c:pt>
                <c:pt idx="23">
                  <c:v>dec</c:v>
                </c:pt>
              </c:strCache>
            </c:strRef>
          </c:cat>
          <c:val>
            <c:numRef>
              <c:f>Romansbedrägerier!$B$2:$B$25</c:f>
              <c:numCache>
                <c:formatCode>General</c:formatCode>
                <c:ptCount val="24"/>
                <c:pt idx="0">
                  <c:v>107</c:v>
                </c:pt>
                <c:pt idx="1">
                  <c:v>100</c:v>
                </c:pt>
                <c:pt idx="2">
                  <c:v>111</c:v>
                </c:pt>
                <c:pt idx="3">
                  <c:v>99</c:v>
                </c:pt>
                <c:pt idx="4">
                  <c:v>106</c:v>
                </c:pt>
                <c:pt idx="5">
                  <c:v>94</c:v>
                </c:pt>
                <c:pt idx="6">
                  <c:v>113</c:v>
                </c:pt>
                <c:pt idx="7">
                  <c:v>110</c:v>
                </c:pt>
                <c:pt idx="8">
                  <c:v>126</c:v>
                </c:pt>
                <c:pt idx="9">
                  <c:v>113</c:v>
                </c:pt>
                <c:pt idx="10">
                  <c:v>116</c:v>
                </c:pt>
                <c:pt idx="11">
                  <c:v>103</c:v>
                </c:pt>
                <c:pt idx="12">
                  <c:v>111</c:v>
                </c:pt>
                <c:pt idx="13">
                  <c:v>95</c:v>
                </c:pt>
                <c:pt idx="14">
                  <c:v>114</c:v>
                </c:pt>
                <c:pt idx="15">
                  <c:v>100</c:v>
                </c:pt>
                <c:pt idx="16">
                  <c:v>97</c:v>
                </c:pt>
                <c:pt idx="17">
                  <c:v>95</c:v>
                </c:pt>
                <c:pt idx="18">
                  <c:v>112</c:v>
                </c:pt>
                <c:pt idx="19">
                  <c:v>146</c:v>
                </c:pt>
                <c:pt idx="20">
                  <c:v>118</c:v>
                </c:pt>
                <c:pt idx="21">
                  <c:v>126</c:v>
                </c:pt>
                <c:pt idx="22">
                  <c:v>88</c:v>
                </c:pt>
                <c:pt idx="23">
                  <c:v>85</c:v>
                </c:pt>
              </c:numCache>
            </c:numRef>
          </c:val>
          <c:smooth val="0"/>
          <c:extLst>
            <c:ext xmlns:c16="http://schemas.microsoft.com/office/drawing/2014/chart" uri="{C3380CC4-5D6E-409C-BE32-E72D297353CC}">
              <c16:uniqueId val="{00000000-AEFF-4777-A226-CF11922321E7}"/>
            </c:ext>
          </c:extLst>
        </c:ser>
        <c:ser>
          <c:idx val="2"/>
          <c:order val="1"/>
          <c:tx>
            <c:strRef>
              <c:f>Romansbedrägerier!$C$1</c:f>
              <c:strCache>
                <c:ptCount val="1"/>
                <c:pt idx="0">
                  <c:v>R12</c:v>
                </c:pt>
              </c:strCache>
            </c:strRef>
          </c:tx>
          <c:spPr>
            <a:ln w="34925" cap="rnd">
              <a:solidFill>
                <a:srgbClr val="92D050"/>
              </a:solidFill>
              <a:prstDash val="dash"/>
              <a:round/>
            </a:ln>
            <a:effectLst>
              <a:outerShdw blurRad="57150" dist="19050" dir="5400000" algn="ctr" rotWithShape="0">
                <a:srgbClr val="000000">
                  <a:alpha val="63000"/>
                </a:srgbClr>
              </a:outerShdw>
            </a:effectLst>
          </c:spPr>
          <c:marker>
            <c:symbol val="none"/>
          </c:marker>
          <c:cat>
            <c:strRef>
              <c:f>Romansbedrägerier!$A$2:$A$25</c:f>
              <c:strCache>
                <c:ptCount val="24"/>
                <c:pt idx="0">
                  <c:v>23-jan</c:v>
                </c:pt>
                <c:pt idx="1">
                  <c:v>feb</c:v>
                </c:pt>
                <c:pt idx="2">
                  <c:v>mar</c:v>
                </c:pt>
                <c:pt idx="3">
                  <c:v>apr</c:v>
                </c:pt>
                <c:pt idx="4">
                  <c:v>maj </c:v>
                </c:pt>
                <c:pt idx="5">
                  <c:v>juni</c:v>
                </c:pt>
                <c:pt idx="6">
                  <c:v>juli</c:v>
                </c:pt>
                <c:pt idx="7">
                  <c:v>aug</c:v>
                </c:pt>
                <c:pt idx="8">
                  <c:v>sep</c:v>
                </c:pt>
                <c:pt idx="9">
                  <c:v>okt</c:v>
                </c:pt>
                <c:pt idx="10">
                  <c:v>nov</c:v>
                </c:pt>
                <c:pt idx="11">
                  <c:v>dec</c:v>
                </c:pt>
                <c:pt idx="12">
                  <c:v>24-jan</c:v>
                </c:pt>
                <c:pt idx="13">
                  <c:v>feb</c:v>
                </c:pt>
                <c:pt idx="14">
                  <c:v>mar</c:v>
                </c:pt>
                <c:pt idx="15">
                  <c:v>apr</c:v>
                </c:pt>
                <c:pt idx="16">
                  <c:v>maj</c:v>
                </c:pt>
                <c:pt idx="17">
                  <c:v>juni</c:v>
                </c:pt>
                <c:pt idx="18">
                  <c:v>juli</c:v>
                </c:pt>
                <c:pt idx="19">
                  <c:v>aug</c:v>
                </c:pt>
                <c:pt idx="20">
                  <c:v>sep</c:v>
                </c:pt>
                <c:pt idx="21">
                  <c:v>okt</c:v>
                </c:pt>
                <c:pt idx="22">
                  <c:v>nov</c:v>
                </c:pt>
                <c:pt idx="23">
                  <c:v>dec</c:v>
                </c:pt>
              </c:strCache>
            </c:strRef>
          </c:cat>
          <c:val>
            <c:numRef>
              <c:f>Romansbedrägerier!$C$2:$C$25</c:f>
              <c:numCache>
                <c:formatCode>0</c:formatCode>
                <c:ptCount val="24"/>
                <c:pt idx="0">
                  <c:v>105.1423611111111</c:v>
                </c:pt>
                <c:pt idx="1">
                  <c:v>105.1423611111111</c:v>
                </c:pt>
                <c:pt idx="2">
                  <c:v>105.1423611111111</c:v>
                </c:pt>
                <c:pt idx="3">
                  <c:v>105.1423611111111</c:v>
                </c:pt>
                <c:pt idx="4">
                  <c:v>105.1423611111111</c:v>
                </c:pt>
                <c:pt idx="5">
                  <c:v>105.1423611111111</c:v>
                </c:pt>
                <c:pt idx="6">
                  <c:v>105.1423611111111</c:v>
                </c:pt>
                <c:pt idx="7">
                  <c:v>105.1423611111111</c:v>
                </c:pt>
                <c:pt idx="8">
                  <c:v>105.1423611111111</c:v>
                </c:pt>
                <c:pt idx="9">
                  <c:v>105.1423611111111</c:v>
                </c:pt>
                <c:pt idx="10">
                  <c:v>105.1423611111111</c:v>
                </c:pt>
                <c:pt idx="11">
                  <c:v>105.1423611111111</c:v>
                </c:pt>
                <c:pt idx="12">
                  <c:v>105.1423611111111</c:v>
                </c:pt>
                <c:pt idx="13">
                  <c:v>105.1423611111111</c:v>
                </c:pt>
                <c:pt idx="14">
                  <c:v>105.1423611111111</c:v>
                </c:pt>
                <c:pt idx="15">
                  <c:v>105.1423611111111</c:v>
                </c:pt>
                <c:pt idx="16">
                  <c:v>105.1423611111111</c:v>
                </c:pt>
                <c:pt idx="17">
                  <c:v>105.1423611111111</c:v>
                </c:pt>
                <c:pt idx="18">
                  <c:v>105.1423611111111</c:v>
                </c:pt>
                <c:pt idx="19">
                  <c:v>105.1423611111111</c:v>
                </c:pt>
                <c:pt idx="20">
                  <c:v>105.1423611111111</c:v>
                </c:pt>
                <c:pt idx="21">
                  <c:v>105.1423611111111</c:v>
                </c:pt>
                <c:pt idx="22">
                  <c:v>105.1423611111111</c:v>
                </c:pt>
                <c:pt idx="23">
                  <c:v>105.1423611111111</c:v>
                </c:pt>
              </c:numCache>
            </c:numRef>
          </c:val>
          <c:smooth val="0"/>
          <c:extLst>
            <c:ext xmlns:c16="http://schemas.microsoft.com/office/drawing/2014/chart" uri="{C3380CC4-5D6E-409C-BE32-E72D297353CC}">
              <c16:uniqueId val="{00000001-AEFF-4777-A226-CF11922321E7}"/>
            </c:ext>
          </c:extLst>
        </c:ser>
        <c:dLbls>
          <c:showLegendKey val="0"/>
          <c:showVal val="0"/>
          <c:showCatName val="0"/>
          <c:showSerName val="0"/>
          <c:showPercent val="0"/>
          <c:showBubbleSize val="0"/>
        </c:dLbls>
        <c:smooth val="0"/>
        <c:axId val="301919583"/>
        <c:axId val="1002757903"/>
      </c:lineChart>
      <c:catAx>
        <c:axId val="30191958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002757903"/>
        <c:crosses val="autoZero"/>
        <c:auto val="1"/>
        <c:lblAlgn val="ctr"/>
        <c:lblOffset val="100"/>
        <c:noMultiLvlLbl val="0"/>
      </c:catAx>
      <c:valAx>
        <c:axId val="10027579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01919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18900000" algn="bl" rotWithShape="0">
        <a:prstClr val="black">
          <a:alpha val="40000"/>
        </a:prstClr>
      </a:outerShdw>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Bidragsbrott!$B$1</c:f>
              <c:strCache>
                <c:ptCount val="1"/>
                <c:pt idx="0">
                  <c:v>Bidragsbrott (antal brott)</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Bidragsbrott!$A$2:$A$25</c:f>
              <c:strCache>
                <c:ptCount val="24"/>
                <c:pt idx="0">
                  <c:v>23-jan</c:v>
                </c:pt>
                <c:pt idx="1">
                  <c:v>feb</c:v>
                </c:pt>
                <c:pt idx="2">
                  <c:v>mar</c:v>
                </c:pt>
                <c:pt idx="3">
                  <c:v>apr</c:v>
                </c:pt>
                <c:pt idx="4">
                  <c:v>maj </c:v>
                </c:pt>
                <c:pt idx="5">
                  <c:v>jun</c:v>
                </c:pt>
                <c:pt idx="6">
                  <c:v>jul</c:v>
                </c:pt>
                <c:pt idx="7">
                  <c:v>aug</c:v>
                </c:pt>
                <c:pt idx="8">
                  <c:v>sep</c:v>
                </c:pt>
                <c:pt idx="9">
                  <c:v>okt</c:v>
                </c:pt>
                <c:pt idx="10">
                  <c:v>nov</c:v>
                </c:pt>
                <c:pt idx="11">
                  <c:v>dec</c:v>
                </c:pt>
                <c:pt idx="12">
                  <c:v>24-jan</c:v>
                </c:pt>
                <c:pt idx="13">
                  <c:v>feb</c:v>
                </c:pt>
                <c:pt idx="14">
                  <c:v>mar</c:v>
                </c:pt>
                <c:pt idx="15">
                  <c:v>apr</c:v>
                </c:pt>
                <c:pt idx="16">
                  <c:v>maj</c:v>
                </c:pt>
                <c:pt idx="17">
                  <c:v>jun</c:v>
                </c:pt>
                <c:pt idx="18">
                  <c:v>jul</c:v>
                </c:pt>
                <c:pt idx="19">
                  <c:v>aug</c:v>
                </c:pt>
                <c:pt idx="20">
                  <c:v>sep</c:v>
                </c:pt>
                <c:pt idx="21">
                  <c:v>okt</c:v>
                </c:pt>
                <c:pt idx="22">
                  <c:v>nov</c:v>
                </c:pt>
                <c:pt idx="23">
                  <c:v>dec</c:v>
                </c:pt>
              </c:strCache>
            </c:strRef>
          </c:cat>
          <c:val>
            <c:numRef>
              <c:f>Bidragsbrott!$B$2:$B$25</c:f>
              <c:numCache>
                <c:formatCode>General</c:formatCode>
                <c:ptCount val="24"/>
                <c:pt idx="0">
                  <c:v>918</c:v>
                </c:pt>
                <c:pt idx="1">
                  <c:v>795</c:v>
                </c:pt>
                <c:pt idx="2">
                  <c:v>1050</c:v>
                </c:pt>
                <c:pt idx="3">
                  <c:v>1007</c:v>
                </c:pt>
                <c:pt idx="4">
                  <c:v>1267</c:v>
                </c:pt>
                <c:pt idx="5">
                  <c:v>1254</c:v>
                </c:pt>
                <c:pt idx="6">
                  <c:v>821</c:v>
                </c:pt>
                <c:pt idx="7">
                  <c:v>1068</c:v>
                </c:pt>
                <c:pt idx="8">
                  <c:v>1119</c:v>
                </c:pt>
                <c:pt idx="9">
                  <c:v>894</c:v>
                </c:pt>
                <c:pt idx="10">
                  <c:v>926</c:v>
                </c:pt>
                <c:pt idx="11">
                  <c:v>971</c:v>
                </c:pt>
                <c:pt idx="12">
                  <c:v>1251</c:v>
                </c:pt>
                <c:pt idx="13">
                  <c:v>1064</c:v>
                </c:pt>
                <c:pt idx="14">
                  <c:v>956</c:v>
                </c:pt>
                <c:pt idx="15">
                  <c:v>1037</c:v>
                </c:pt>
                <c:pt idx="16">
                  <c:v>1182</c:v>
                </c:pt>
                <c:pt idx="17">
                  <c:v>990</c:v>
                </c:pt>
                <c:pt idx="18">
                  <c:v>865</c:v>
                </c:pt>
                <c:pt idx="19">
                  <c:v>902</c:v>
                </c:pt>
                <c:pt idx="20">
                  <c:v>1070</c:v>
                </c:pt>
                <c:pt idx="21">
                  <c:v>1237</c:v>
                </c:pt>
                <c:pt idx="22">
                  <c:v>1108</c:v>
                </c:pt>
                <c:pt idx="23">
                  <c:v>1025</c:v>
                </c:pt>
              </c:numCache>
            </c:numRef>
          </c:val>
          <c:smooth val="0"/>
          <c:extLst>
            <c:ext xmlns:c16="http://schemas.microsoft.com/office/drawing/2014/chart" uri="{C3380CC4-5D6E-409C-BE32-E72D297353CC}">
              <c16:uniqueId val="{00000000-40D4-4D7A-BA5F-236262F4616C}"/>
            </c:ext>
          </c:extLst>
        </c:ser>
        <c:ser>
          <c:idx val="1"/>
          <c:order val="1"/>
          <c:tx>
            <c:strRef>
              <c:f>Bidragsbrott!$C$1</c:f>
              <c:strCache>
                <c:ptCount val="1"/>
                <c:pt idx="0">
                  <c:v>R12</c:v>
                </c:pt>
              </c:strCache>
            </c:strRef>
          </c:tx>
          <c:spPr>
            <a:ln w="34925" cap="rnd">
              <a:solidFill>
                <a:srgbClr val="92D050"/>
              </a:solidFill>
              <a:prstDash val="dash"/>
              <a:round/>
            </a:ln>
            <a:effectLst>
              <a:outerShdw blurRad="57150" dist="19050" dir="5400000" algn="ctr" rotWithShape="0">
                <a:srgbClr val="000000">
                  <a:alpha val="63000"/>
                </a:srgbClr>
              </a:outerShdw>
            </a:effectLst>
          </c:spPr>
          <c:marker>
            <c:symbol val="none"/>
          </c:marker>
          <c:cat>
            <c:strRef>
              <c:f>Bidragsbrott!$A$2:$A$25</c:f>
              <c:strCache>
                <c:ptCount val="24"/>
                <c:pt idx="0">
                  <c:v>23-jan</c:v>
                </c:pt>
                <c:pt idx="1">
                  <c:v>feb</c:v>
                </c:pt>
                <c:pt idx="2">
                  <c:v>mar</c:v>
                </c:pt>
                <c:pt idx="3">
                  <c:v>apr</c:v>
                </c:pt>
                <c:pt idx="4">
                  <c:v>maj </c:v>
                </c:pt>
                <c:pt idx="5">
                  <c:v>jun</c:v>
                </c:pt>
                <c:pt idx="6">
                  <c:v>jul</c:v>
                </c:pt>
                <c:pt idx="7">
                  <c:v>aug</c:v>
                </c:pt>
                <c:pt idx="8">
                  <c:v>sep</c:v>
                </c:pt>
                <c:pt idx="9">
                  <c:v>okt</c:v>
                </c:pt>
                <c:pt idx="10">
                  <c:v>nov</c:v>
                </c:pt>
                <c:pt idx="11">
                  <c:v>dec</c:v>
                </c:pt>
                <c:pt idx="12">
                  <c:v>24-jan</c:v>
                </c:pt>
                <c:pt idx="13">
                  <c:v>feb</c:v>
                </c:pt>
                <c:pt idx="14">
                  <c:v>mar</c:v>
                </c:pt>
                <c:pt idx="15">
                  <c:v>apr</c:v>
                </c:pt>
                <c:pt idx="16">
                  <c:v>maj</c:v>
                </c:pt>
                <c:pt idx="17">
                  <c:v>jun</c:v>
                </c:pt>
                <c:pt idx="18">
                  <c:v>jul</c:v>
                </c:pt>
                <c:pt idx="19">
                  <c:v>aug</c:v>
                </c:pt>
                <c:pt idx="20">
                  <c:v>sep</c:v>
                </c:pt>
                <c:pt idx="21">
                  <c:v>okt</c:v>
                </c:pt>
                <c:pt idx="22">
                  <c:v>nov</c:v>
                </c:pt>
                <c:pt idx="23">
                  <c:v>dec</c:v>
                </c:pt>
              </c:strCache>
            </c:strRef>
          </c:cat>
          <c:val>
            <c:numRef>
              <c:f>Bidragsbrott!$C$2:$C$25</c:f>
              <c:numCache>
                <c:formatCode>0</c:formatCode>
                <c:ptCount val="24"/>
                <c:pt idx="0">
                  <c:v>975.84027777777783</c:v>
                </c:pt>
                <c:pt idx="1">
                  <c:v>975.84027777777783</c:v>
                </c:pt>
                <c:pt idx="2">
                  <c:v>975.84027777777783</c:v>
                </c:pt>
                <c:pt idx="3">
                  <c:v>975.84027777777783</c:v>
                </c:pt>
                <c:pt idx="4">
                  <c:v>975.84027777777783</c:v>
                </c:pt>
                <c:pt idx="5">
                  <c:v>975.84027777777783</c:v>
                </c:pt>
                <c:pt idx="6">
                  <c:v>975.84027777777783</c:v>
                </c:pt>
                <c:pt idx="7">
                  <c:v>975.84027777777783</c:v>
                </c:pt>
                <c:pt idx="8">
                  <c:v>975.84027777777783</c:v>
                </c:pt>
                <c:pt idx="9">
                  <c:v>975.84027777777783</c:v>
                </c:pt>
                <c:pt idx="10">
                  <c:v>975.84027777777783</c:v>
                </c:pt>
                <c:pt idx="11">
                  <c:v>975.84027777777783</c:v>
                </c:pt>
                <c:pt idx="12">
                  <c:v>975.84027777777783</c:v>
                </c:pt>
                <c:pt idx="13">
                  <c:v>975.84027777777783</c:v>
                </c:pt>
                <c:pt idx="14">
                  <c:v>975.84027777777783</c:v>
                </c:pt>
                <c:pt idx="15">
                  <c:v>975.84027777777783</c:v>
                </c:pt>
                <c:pt idx="16">
                  <c:v>975.84027777777783</c:v>
                </c:pt>
                <c:pt idx="17">
                  <c:v>975.84027777777783</c:v>
                </c:pt>
                <c:pt idx="18">
                  <c:v>975.84027777777783</c:v>
                </c:pt>
                <c:pt idx="19">
                  <c:v>975.84027777777783</c:v>
                </c:pt>
                <c:pt idx="20">
                  <c:v>975.84027777777783</c:v>
                </c:pt>
                <c:pt idx="21">
                  <c:v>975.84027777777783</c:v>
                </c:pt>
                <c:pt idx="22">
                  <c:v>975.84027777777783</c:v>
                </c:pt>
                <c:pt idx="23">
                  <c:v>975.84027777777783</c:v>
                </c:pt>
              </c:numCache>
            </c:numRef>
          </c:val>
          <c:smooth val="0"/>
          <c:extLst>
            <c:ext xmlns:c16="http://schemas.microsoft.com/office/drawing/2014/chart" uri="{C3380CC4-5D6E-409C-BE32-E72D297353CC}">
              <c16:uniqueId val="{00000001-40D4-4D7A-BA5F-236262F4616C}"/>
            </c:ext>
          </c:extLst>
        </c:ser>
        <c:dLbls>
          <c:showLegendKey val="0"/>
          <c:showVal val="0"/>
          <c:showCatName val="0"/>
          <c:showSerName val="0"/>
          <c:showPercent val="0"/>
          <c:showBubbleSize val="0"/>
        </c:dLbls>
        <c:smooth val="0"/>
        <c:axId val="846986527"/>
        <c:axId val="703594607"/>
      </c:lineChart>
      <c:catAx>
        <c:axId val="84698652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03594607"/>
        <c:crosses val="autoZero"/>
        <c:auto val="1"/>
        <c:lblAlgn val="ctr"/>
        <c:lblOffset val="100"/>
        <c:noMultiLvlLbl val="0"/>
      </c:catAx>
      <c:valAx>
        <c:axId val="7035946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469865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18900000" algn="bl" rotWithShape="0">
        <a:prstClr val="black">
          <a:alpha val="40000"/>
        </a:prstClr>
      </a:outerShdw>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'Bedrägerier med internationell '!$B$1</c:f>
              <c:strCache>
                <c:ptCount val="1"/>
                <c:pt idx="0">
                  <c:v>Bedrägerier med internationell anknytning (antal brott)</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'Bedrägerier med internationell '!$A$2:$A$25</c:f>
              <c:strCache>
                <c:ptCount val="24"/>
                <c:pt idx="0">
                  <c:v>23-jan</c:v>
                </c:pt>
                <c:pt idx="1">
                  <c:v>feb</c:v>
                </c:pt>
                <c:pt idx="2">
                  <c:v>mar</c:v>
                </c:pt>
                <c:pt idx="3">
                  <c:v>apr</c:v>
                </c:pt>
                <c:pt idx="4">
                  <c:v>maj </c:v>
                </c:pt>
                <c:pt idx="5">
                  <c:v>jun</c:v>
                </c:pt>
                <c:pt idx="6">
                  <c:v>jul</c:v>
                </c:pt>
                <c:pt idx="7">
                  <c:v>aug</c:v>
                </c:pt>
                <c:pt idx="8">
                  <c:v>sep</c:v>
                </c:pt>
                <c:pt idx="9">
                  <c:v>okt</c:v>
                </c:pt>
                <c:pt idx="10">
                  <c:v>nov</c:v>
                </c:pt>
                <c:pt idx="11">
                  <c:v>dec</c:v>
                </c:pt>
                <c:pt idx="12">
                  <c:v>24-jan</c:v>
                </c:pt>
                <c:pt idx="13">
                  <c:v>feb</c:v>
                </c:pt>
                <c:pt idx="14">
                  <c:v>mar</c:v>
                </c:pt>
                <c:pt idx="15">
                  <c:v>apr</c:v>
                </c:pt>
                <c:pt idx="16">
                  <c:v>maj</c:v>
                </c:pt>
                <c:pt idx="17">
                  <c:v>jun</c:v>
                </c:pt>
                <c:pt idx="18">
                  <c:v>jul</c:v>
                </c:pt>
                <c:pt idx="19">
                  <c:v>aug</c:v>
                </c:pt>
                <c:pt idx="20">
                  <c:v>sep</c:v>
                </c:pt>
                <c:pt idx="21">
                  <c:v>okt</c:v>
                </c:pt>
                <c:pt idx="22">
                  <c:v>nov</c:v>
                </c:pt>
                <c:pt idx="23">
                  <c:v>dec</c:v>
                </c:pt>
              </c:strCache>
            </c:strRef>
          </c:cat>
          <c:val>
            <c:numRef>
              <c:f>'Bedrägerier med internationell '!$B$2:$B$25</c:f>
              <c:numCache>
                <c:formatCode>General</c:formatCode>
                <c:ptCount val="24"/>
                <c:pt idx="0">
                  <c:v>7396</c:v>
                </c:pt>
                <c:pt idx="1">
                  <c:v>6956</c:v>
                </c:pt>
                <c:pt idx="2">
                  <c:v>7366</c:v>
                </c:pt>
                <c:pt idx="3">
                  <c:v>5597</c:v>
                </c:pt>
                <c:pt idx="4">
                  <c:v>6622</c:v>
                </c:pt>
                <c:pt idx="5">
                  <c:v>7041</c:v>
                </c:pt>
                <c:pt idx="6">
                  <c:v>7074</c:v>
                </c:pt>
                <c:pt idx="7">
                  <c:v>8317</c:v>
                </c:pt>
                <c:pt idx="8">
                  <c:v>7155</c:v>
                </c:pt>
                <c:pt idx="9">
                  <c:v>8059</c:v>
                </c:pt>
                <c:pt idx="10">
                  <c:v>7892</c:v>
                </c:pt>
                <c:pt idx="11">
                  <c:v>8177</c:v>
                </c:pt>
                <c:pt idx="12">
                  <c:v>8752</c:v>
                </c:pt>
                <c:pt idx="13">
                  <c:v>7257</c:v>
                </c:pt>
                <c:pt idx="14">
                  <c:v>5996</c:v>
                </c:pt>
                <c:pt idx="15">
                  <c:v>7102</c:v>
                </c:pt>
                <c:pt idx="16">
                  <c:v>6912</c:v>
                </c:pt>
                <c:pt idx="17">
                  <c:v>6174</c:v>
                </c:pt>
                <c:pt idx="18">
                  <c:v>6191</c:v>
                </c:pt>
                <c:pt idx="19">
                  <c:v>5712</c:v>
                </c:pt>
                <c:pt idx="20">
                  <c:v>5677</c:v>
                </c:pt>
                <c:pt idx="21">
                  <c:v>6629</c:v>
                </c:pt>
                <c:pt idx="22">
                  <c:v>6040</c:v>
                </c:pt>
                <c:pt idx="23">
                  <c:v>5584</c:v>
                </c:pt>
              </c:numCache>
            </c:numRef>
          </c:val>
          <c:smooth val="0"/>
          <c:extLst>
            <c:ext xmlns:c16="http://schemas.microsoft.com/office/drawing/2014/chart" uri="{C3380CC4-5D6E-409C-BE32-E72D297353CC}">
              <c16:uniqueId val="{00000000-554C-46DC-963C-9844C27745C0}"/>
            </c:ext>
          </c:extLst>
        </c:ser>
        <c:ser>
          <c:idx val="2"/>
          <c:order val="1"/>
          <c:tx>
            <c:strRef>
              <c:f>'Bedrägerier med internationell '!$C$1</c:f>
              <c:strCache>
                <c:ptCount val="1"/>
                <c:pt idx="0">
                  <c:v>R12</c:v>
                </c:pt>
              </c:strCache>
            </c:strRef>
          </c:tx>
          <c:spPr>
            <a:ln w="34925" cap="rnd">
              <a:solidFill>
                <a:srgbClr val="92D050"/>
              </a:solidFill>
              <a:prstDash val="dash"/>
              <a:round/>
            </a:ln>
            <a:effectLst>
              <a:outerShdw blurRad="57150" dist="19050" dir="5400000" algn="ctr" rotWithShape="0">
                <a:srgbClr val="000000">
                  <a:alpha val="63000"/>
                </a:srgbClr>
              </a:outerShdw>
            </a:effectLst>
          </c:spPr>
          <c:marker>
            <c:symbol val="none"/>
          </c:marker>
          <c:cat>
            <c:strRef>
              <c:f>'Bedrägerier med internationell '!$A$2:$A$25</c:f>
              <c:strCache>
                <c:ptCount val="24"/>
                <c:pt idx="0">
                  <c:v>23-jan</c:v>
                </c:pt>
                <c:pt idx="1">
                  <c:v>feb</c:v>
                </c:pt>
                <c:pt idx="2">
                  <c:v>mar</c:v>
                </c:pt>
                <c:pt idx="3">
                  <c:v>apr</c:v>
                </c:pt>
                <c:pt idx="4">
                  <c:v>maj </c:v>
                </c:pt>
                <c:pt idx="5">
                  <c:v>jun</c:v>
                </c:pt>
                <c:pt idx="6">
                  <c:v>jul</c:v>
                </c:pt>
                <c:pt idx="7">
                  <c:v>aug</c:v>
                </c:pt>
                <c:pt idx="8">
                  <c:v>sep</c:v>
                </c:pt>
                <c:pt idx="9">
                  <c:v>okt</c:v>
                </c:pt>
                <c:pt idx="10">
                  <c:v>nov</c:v>
                </c:pt>
                <c:pt idx="11">
                  <c:v>dec</c:v>
                </c:pt>
                <c:pt idx="12">
                  <c:v>24-jan</c:v>
                </c:pt>
                <c:pt idx="13">
                  <c:v>feb</c:v>
                </c:pt>
                <c:pt idx="14">
                  <c:v>mar</c:v>
                </c:pt>
                <c:pt idx="15">
                  <c:v>apr</c:v>
                </c:pt>
                <c:pt idx="16">
                  <c:v>maj</c:v>
                </c:pt>
                <c:pt idx="17">
                  <c:v>jun</c:v>
                </c:pt>
                <c:pt idx="18">
                  <c:v>jul</c:v>
                </c:pt>
                <c:pt idx="19">
                  <c:v>aug</c:v>
                </c:pt>
                <c:pt idx="20">
                  <c:v>sep</c:v>
                </c:pt>
                <c:pt idx="21">
                  <c:v>okt</c:v>
                </c:pt>
                <c:pt idx="22">
                  <c:v>nov</c:v>
                </c:pt>
                <c:pt idx="23">
                  <c:v>dec</c:v>
                </c:pt>
              </c:strCache>
            </c:strRef>
          </c:cat>
          <c:val>
            <c:numRef>
              <c:f>'Bedrägerier med internationell '!$C$2:$C$25</c:f>
              <c:numCache>
                <c:formatCode>0</c:formatCode>
                <c:ptCount val="24"/>
                <c:pt idx="0">
                  <c:v>5425.802083333333</c:v>
                </c:pt>
                <c:pt idx="1">
                  <c:v>5425.802083333333</c:v>
                </c:pt>
                <c:pt idx="2">
                  <c:v>5425.802083333333</c:v>
                </c:pt>
                <c:pt idx="3">
                  <c:v>5425.802083333333</c:v>
                </c:pt>
                <c:pt idx="4">
                  <c:v>5425.802083333333</c:v>
                </c:pt>
                <c:pt idx="5">
                  <c:v>5425.802083333333</c:v>
                </c:pt>
                <c:pt idx="6">
                  <c:v>5425.802083333333</c:v>
                </c:pt>
                <c:pt idx="7">
                  <c:v>5425.802083333333</c:v>
                </c:pt>
                <c:pt idx="8">
                  <c:v>5425.802083333333</c:v>
                </c:pt>
                <c:pt idx="9">
                  <c:v>5425.802083333333</c:v>
                </c:pt>
                <c:pt idx="10">
                  <c:v>5425.802083333333</c:v>
                </c:pt>
                <c:pt idx="11">
                  <c:v>5425.802083333333</c:v>
                </c:pt>
                <c:pt idx="12">
                  <c:v>5425.802083333333</c:v>
                </c:pt>
                <c:pt idx="13">
                  <c:v>5425.802083333333</c:v>
                </c:pt>
                <c:pt idx="14">
                  <c:v>5425.802083333333</c:v>
                </c:pt>
                <c:pt idx="15">
                  <c:v>5425.802083333333</c:v>
                </c:pt>
                <c:pt idx="16">
                  <c:v>5425.802083333333</c:v>
                </c:pt>
                <c:pt idx="17">
                  <c:v>5425.802083333333</c:v>
                </c:pt>
                <c:pt idx="18">
                  <c:v>5425.802083333333</c:v>
                </c:pt>
                <c:pt idx="19">
                  <c:v>5425.802083333333</c:v>
                </c:pt>
                <c:pt idx="20">
                  <c:v>5425.802083333333</c:v>
                </c:pt>
                <c:pt idx="21">
                  <c:v>5425.802083333333</c:v>
                </c:pt>
                <c:pt idx="22">
                  <c:v>5425.802083333333</c:v>
                </c:pt>
                <c:pt idx="23">
                  <c:v>5425.802083333333</c:v>
                </c:pt>
              </c:numCache>
            </c:numRef>
          </c:val>
          <c:smooth val="0"/>
          <c:extLst>
            <c:ext xmlns:c16="http://schemas.microsoft.com/office/drawing/2014/chart" uri="{C3380CC4-5D6E-409C-BE32-E72D297353CC}">
              <c16:uniqueId val="{00000001-554C-46DC-963C-9844C27745C0}"/>
            </c:ext>
          </c:extLst>
        </c:ser>
        <c:dLbls>
          <c:showLegendKey val="0"/>
          <c:showVal val="0"/>
          <c:showCatName val="0"/>
          <c:showSerName val="0"/>
          <c:showPercent val="0"/>
          <c:showBubbleSize val="0"/>
        </c:dLbls>
        <c:smooth val="0"/>
        <c:axId val="320834880"/>
        <c:axId val="1143253488"/>
      </c:lineChart>
      <c:catAx>
        <c:axId val="320834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43253488"/>
        <c:crosses val="autoZero"/>
        <c:auto val="1"/>
        <c:lblAlgn val="ctr"/>
        <c:lblOffset val="100"/>
        <c:noMultiLvlLbl val="0"/>
      </c:catAx>
      <c:valAx>
        <c:axId val="1143253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20834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18900000" algn="bl" rotWithShape="0">
        <a:prstClr val="black">
          <a:alpha val="40000"/>
        </a:prstClr>
      </a:outerShdw>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Äldre!$B$1</c:f>
              <c:strCache>
                <c:ptCount val="1"/>
                <c:pt idx="0">
                  <c:v>Bedrägerier mot äldre/funktionsnedsatta (antal brott)</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Äldre!$A$2:$A$25</c:f>
              <c:strCache>
                <c:ptCount val="24"/>
                <c:pt idx="0">
                  <c:v>23-jan</c:v>
                </c:pt>
                <c:pt idx="1">
                  <c:v>feb</c:v>
                </c:pt>
                <c:pt idx="2">
                  <c:v>mar</c:v>
                </c:pt>
                <c:pt idx="3">
                  <c:v>apr</c:v>
                </c:pt>
                <c:pt idx="4">
                  <c:v>maj </c:v>
                </c:pt>
                <c:pt idx="5">
                  <c:v>jun</c:v>
                </c:pt>
                <c:pt idx="6">
                  <c:v>jul</c:v>
                </c:pt>
                <c:pt idx="7">
                  <c:v>aug</c:v>
                </c:pt>
                <c:pt idx="8">
                  <c:v>sep</c:v>
                </c:pt>
                <c:pt idx="9">
                  <c:v>okt</c:v>
                </c:pt>
                <c:pt idx="10">
                  <c:v>nov</c:v>
                </c:pt>
                <c:pt idx="11">
                  <c:v>dec</c:v>
                </c:pt>
                <c:pt idx="12">
                  <c:v>24-jan</c:v>
                </c:pt>
                <c:pt idx="13">
                  <c:v>feb</c:v>
                </c:pt>
                <c:pt idx="14">
                  <c:v>mar</c:v>
                </c:pt>
                <c:pt idx="15">
                  <c:v>apr</c:v>
                </c:pt>
                <c:pt idx="16">
                  <c:v>maj</c:v>
                </c:pt>
                <c:pt idx="17">
                  <c:v>jun</c:v>
                </c:pt>
                <c:pt idx="18">
                  <c:v>jul</c:v>
                </c:pt>
                <c:pt idx="19">
                  <c:v>aug</c:v>
                </c:pt>
                <c:pt idx="20">
                  <c:v>sep</c:v>
                </c:pt>
                <c:pt idx="21">
                  <c:v>okt</c:v>
                </c:pt>
                <c:pt idx="22">
                  <c:v>nov</c:v>
                </c:pt>
                <c:pt idx="23">
                  <c:v>dec</c:v>
                </c:pt>
              </c:strCache>
            </c:strRef>
          </c:cat>
          <c:val>
            <c:numRef>
              <c:f>Äldre!$B$2:$B$25</c:f>
              <c:numCache>
                <c:formatCode>General</c:formatCode>
                <c:ptCount val="24"/>
                <c:pt idx="0">
                  <c:v>3507</c:v>
                </c:pt>
                <c:pt idx="1">
                  <c:v>3419</c:v>
                </c:pt>
                <c:pt idx="2">
                  <c:v>3431</c:v>
                </c:pt>
                <c:pt idx="3">
                  <c:v>2854</c:v>
                </c:pt>
                <c:pt idx="4">
                  <c:v>3186</c:v>
                </c:pt>
                <c:pt idx="5">
                  <c:v>3267</c:v>
                </c:pt>
                <c:pt idx="6">
                  <c:v>3375</c:v>
                </c:pt>
                <c:pt idx="7">
                  <c:v>3649</c:v>
                </c:pt>
                <c:pt idx="8">
                  <c:v>3388</c:v>
                </c:pt>
                <c:pt idx="9">
                  <c:v>3650</c:v>
                </c:pt>
                <c:pt idx="10">
                  <c:v>3877</c:v>
                </c:pt>
                <c:pt idx="11">
                  <c:v>3391</c:v>
                </c:pt>
                <c:pt idx="12" formatCode="0">
                  <c:v>4022</c:v>
                </c:pt>
                <c:pt idx="13" formatCode="0">
                  <c:v>3903</c:v>
                </c:pt>
                <c:pt idx="14" formatCode="0">
                  <c:v>2820</c:v>
                </c:pt>
                <c:pt idx="15" formatCode="0">
                  <c:v>3080</c:v>
                </c:pt>
                <c:pt idx="16" formatCode="0">
                  <c:v>2980</c:v>
                </c:pt>
                <c:pt idx="17" formatCode="0">
                  <c:v>2984</c:v>
                </c:pt>
                <c:pt idx="18" formatCode="0">
                  <c:v>3495</c:v>
                </c:pt>
                <c:pt idx="19" formatCode="0">
                  <c:v>3896</c:v>
                </c:pt>
                <c:pt idx="20" formatCode="0">
                  <c:v>3463</c:v>
                </c:pt>
                <c:pt idx="21" formatCode="0">
                  <c:v>4008</c:v>
                </c:pt>
                <c:pt idx="22" formatCode="0">
                  <c:v>3764</c:v>
                </c:pt>
                <c:pt idx="23" formatCode="0">
                  <c:v>3206</c:v>
                </c:pt>
              </c:numCache>
            </c:numRef>
          </c:val>
          <c:smooth val="0"/>
          <c:extLst>
            <c:ext xmlns:c16="http://schemas.microsoft.com/office/drawing/2014/chart" uri="{C3380CC4-5D6E-409C-BE32-E72D297353CC}">
              <c16:uniqueId val="{00000000-286B-48B3-8173-5090E764E4A1}"/>
            </c:ext>
          </c:extLst>
        </c:ser>
        <c:ser>
          <c:idx val="1"/>
          <c:order val="1"/>
          <c:tx>
            <c:strRef>
              <c:f>Äldre!$C$1</c:f>
              <c:strCache>
                <c:ptCount val="1"/>
                <c:pt idx="0">
                  <c:v>R12</c:v>
                </c:pt>
              </c:strCache>
            </c:strRef>
          </c:tx>
          <c:spPr>
            <a:ln w="34925" cap="rnd">
              <a:solidFill>
                <a:srgbClr val="92D050"/>
              </a:solidFill>
              <a:prstDash val="dash"/>
              <a:round/>
            </a:ln>
            <a:effectLst>
              <a:outerShdw blurRad="57150" dist="19050" dir="5400000" algn="ctr" rotWithShape="0">
                <a:srgbClr val="000000">
                  <a:alpha val="63000"/>
                </a:srgbClr>
              </a:outerShdw>
            </a:effectLst>
          </c:spPr>
          <c:marker>
            <c:symbol val="none"/>
          </c:marker>
          <c:cat>
            <c:strRef>
              <c:f>Äldre!$A$2:$A$25</c:f>
              <c:strCache>
                <c:ptCount val="24"/>
                <c:pt idx="0">
                  <c:v>23-jan</c:v>
                </c:pt>
                <c:pt idx="1">
                  <c:v>feb</c:v>
                </c:pt>
                <c:pt idx="2">
                  <c:v>mar</c:v>
                </c:pt>
                <c:pt idx="3">
                  <c:v>apr</c:v>
                </c:pt>
                <c:pt idx="4">
                  <c:v>maj </c:v>
                </c:pt>
                <c:pt idx="5">
                  <c:v>jun</c:v>
                </c:pt>
                <c:pt idx="6">
                  <c:v>jul</c:v>
                </c:pt>
                <c:pt idx="7">
                  <c:v>aug</c:v>
                </c:pt>
                <c:pt idx="8">
                  <c:v>sep</c:v>
                </c:pt>
                <c:pt idx="9">
                  <c:v>okt</c:v>
                </c:pt>
                <c:pt idx="10">
                  <c:v>nov</c:v>
                </c:pt>
                <c:pt idx="11">
                  <c:v>dec</c:v>
                </c:pt>
                <c:pt idx="12">
                  <c:v>24-jan</c:v>
                </c:pt>
                <c:pt idx="13">
                  <c:v>feb</c:v>
                </c:pt>
                <c:pt idx="14">
                  <c:v>mar</c:v>
                </c:pt>
                <c:pt idx="15">
                  <c:v>apr</c:v>
                </c:pt>
                <c:pt idx="16">
                  <c:v>maj</c:v>
                </c:pt>
                <c:pt idx="17">
                  <c:v>jun</c:v>
                </c:pt>
                <c:pt idx="18">
                  <c:v>jul</c:v>
                </c:pt>
                <c:pt idx="19">
                  <c:v>aug</c:v>
                </c:pt>
                <c:pt idx="20">
                  <c:v>sep</c:v>
                </c:pt>
                <c:pt idx="21">
                  <c:v>okt</c:v>
                </c:pt>
                <c:pt idx="22">
                  <c:v>nov</c:v>
                </c:pt>
                <c:pt idx="23">
                  <c:v>dec</c:v>
                </c:pt>
              </c:strCache>
            </c:strRef>
          </c:cat>
          <c:val>
            <c:numRef>
              <c:f>Äldre!$C$2:$C$25</c:f>
              <c:numCache>
                <c:formatCode>0</c:formatCode>
                <c:ptCount val="24"/>
                <c:pt idx="0">
                  <c:v>2917.6111111111113</c:v>
                </c:pt>
                <c:pt idx="1">
                  <c:v>2917.6111111111113</c:v>
                </c:pt>
                <c:pt idx="2">
                  <c:v>2917.6111111111113</c:v>
                </c:pt>
                <c:pt idx="3">
                  <c:v>2917.6111111111113</c:v>
                </c:pt>
                <c:pt idx="4">
                  <c:v>2917.6111111111113</c:v>
                </c:pt>
                <c:pt idx="5">
                  <c:v>2917.6111111111113</c:v>
                </c:pt>
                <c:pt idx="6">
                  <c:v>2917.6111111111113</c:v>
                </c:pt>
                <c:pt idx="7">
                  <c:v>2917.6111111111113</c:v>
                </c:pt>
                <c:pt idx="8">
                  <c:v>2917.6111111111113</c:v>
                </c:pt>
                <c:pt idx="9">
                  <c:v>2917.6111111111113</c:v>
                </c:pt>
                <c:pt idx="10">
                  <c:v>2917.6111111111113</c:v>
                </c:pt>
                <c:pt idx="11">
                  <c:v>2917.6111111111113</c:v>
                </c:pt>
                <c:pt idx="12">
                  <c:v>2917.6111111111113</c:v>
                </c:pt>
                <c:pt idx="13">
                  <c:v>2917.6111111111113</c:v>
                </c:pt>
                <c:pt idx="14">
                  <c:v>2917.6111111111113</c:v>
                </c:pt>
                <c:pt idx="15">
                  <c:v>2917.6111111111113</c:v>
                </c:pt>
                <c:pt idx="16">
                  <c:v>2917.6111111111113</c:v>
                </c:pt>
                <c:pt idx="17">
                  <c:v>2917.6111111111113</c:v>
                </c:pt>
                <c:pt idx="18">
                  <c:v>2917.6111111111113</c:v>
                </c:pt>
                <c:pt idx="19">
                  <c:v>2917.6111111111113</c:v>
                </c:pt>
                <c:pt idx="20">
                  <c:v>2917.6111111111113</c:v>
                </c:pt>
                <c:pt idx="21">
                  <c:v>2917.6111111111113</c:v>
                </c:pt>
                <c:pt idx="22">
                  <c:v>2917.6111111111113</c:v>
                </c:pt>
                <c:pt idx="23">
                  <c:v>2917.6111111111113</c:v>
                </c:pt>
              </c:numCache>
            </c:numRef>
          </c:val>
          <c:smooth val="0"/>
          <c:extLst>
            <c:ext xmlns:c16="http://schemas.microsoft.com/office/drawing/2014/chart" uri="{C3380CC4-5D6E-409C-BE32-E72D297353CC}">
              <c16:uniqueId val="{00000001-286B-48B3-8173-5090E764E4A1}"/>
            </c:ext>
          </c:extLst>
        </c:ser>
        <c:dLbls>
          <c:showLegendKey val="0"/>
          <c:showVal val="0"/>
          <c:showCatName val="0"/>
          <c:showSerName val="0"/>
          <c:showPercent val="0"/>
          <c:showBubbleSize val="0"/>
        </c:dLbls>
        <c:smooth val="0"/>
        <c:axId val="560889664"/>
        <c:axId val="556336336"/>
      </c:lineChart>
      <c:catAx>
        <c:axId val="560889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6336336"/>
        <c:crosses val="autoZero"/>
        <c:auto val="1"/>
        <c:lblAlgn val="ctr"/>
        <c:lblOffset val="100"/>
        <c:noMultiLvlLbl val="0"/>
      </c:catAx>
      <c:valAx>
        <c:axId val="556336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60889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18900000" algn="bl" rotWithShape="0">
        <a:prstClr val="black">
          <a:alpha val="40000"/>
        </a:prstClr>
      </a:outerShdw>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502858900537859E-2"/>
          <c:y val="6.1919524770085166E-2"/>
          <c:w val="0.89939731674433177"/>
          <c:h val="0.76440287150577235"/>
        </c:manualLayout>
      </c:layout>
      <c:lineChart>
        <c:grouping val="standard"/>
        <c:varyColors val="0"/>
        <c:ser>
          <c:idx val="0"/>
          <c:order val="0"/>
          <c:tx>
            <c:strRef>
              <c:f>Vishing!$B$1</c:f>
              <c:strCache>
                <c:ptCount val="1"/>
                <c:pt idx="0">
                  <c:v>Vishingbedrägerier (antal brott)</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Vishing!$A$2:$A$25</c:f>
              <c:strCache>
                <c:ptCount val="24"/>
                <c:pt idx="0">
                  <c:v>23-jan</c:v>
                </c:pt>
                <c:pt idx="1">
                  <c:v>feb</c:v>
                </c:pt>
                <c:pt idx="2">
                  <c:v>mar</c:v>
                </c:pt>
                <c:pt idx="3">
                  <c:v>apr</c:v>
                </c:pt>
                <c:pt idx="4">
                  <c:v>maj </c:v>
                </c:pt>
                <c:pt idx="5">
                  <c:v>jun</c:v>
                </c:pt>
                <c:pt idx="6">
                  <c:v>jul</c:v>
                </c:pt>
                <c:pt idx="7">
                  <c:v>aug</c:v>
                </c:pt>
                <c:pt idx="8">
                  <c:v>sep</c:v>
                </c:pt>
                <c:pt idx="9">
                  <c:v>okt</c:v>
                </c:pt>
                <c:pt idx="10">
                  <c:v>nov</c:v>
                </c:pt>
                <c:pt idx="11">
                  <c:v>dec</c:v>
                </c:pt>
                <c:pt idx="12">
                  <c:v>24-jan</c:v>
                </c:pt>
                <c:pt idx="13">
                  <c:v>feb</c:v>
                </c:pt>
                <c:pt idx="14">
                  <c:v>mar</c:v>
                </c:pt>
                <c:pt idx="15">
                  <c:v>apr</c:v>
                </c:pt>
                <c:pt idx="16">
                  <c:v>maj</c:v>
                </c:pt>
                <c:pt idx="17">
                  <c:v>jun</c:v>
                </c:pt>
                <c:pt idx="18">
                  <c:v>jul</c:v>
                </c:pt>
                <c:pt idx="19">
                  <c:v>aug</c:v>
                </c:pt>
                <c:pt idx="20">
                  <c:v>sep</c:v>
                </c:pt>
                <c:pt idx="21">
                  <c:v>okt</c:v>
                </c:pt>
                <c:pt idx="22">
                  <c:v>nov</c:v>
                </c:pt>
                <c:pt idx="23">
                  <c:v>dec</c:v>
                </c:pt>
              </c:strCache>
            </c:strRef>
          </c:cat>
          <c:val>
            <c:numRef>
              <c:f>Vishing!$B$2:$B$25</c:f>
              <c:numCache>
                <c:formatCode>General</c:formatCode>
                <c:ptCount val="24"/>
                <c:pt idx="0">
                  <c:v>2407</c:v>
                </c:pt>
                <c:pt idx="1">
                  <c:v>2388</c:v>
                </c:pt>
                <c:pt idx="2">
                  <c:v>2571</c:v>
                </c:pt>
                <c:pt idx="3">
                  <c:v>2056</c:v>
                </c:pt>
                <c:pt idx="4">
                  <c:v>2320</c:v>
                </c:pt>
                <c:pt idx="5">
                  <c:v>2327</c:v>
                </c:pt>
                <c:pt idx="6">
                  <c:v>2202</c:v>
                </c:pt>
                <c:pt idx="7">
                  <c:v>2773</c:v>
                </c:pt>
                <c:pt idx="8">
                  <c:v>2575</c:v>
                </c:pt>
                <c:pt idx="9">
                  <c:v>2524</c:v>
                </c:pt>
                <c:pt idx="10">
                  <c:v>2804</c:v>
                </c:pt>
                <c:pt idx="11">
                  <c:v>2400</c:v>
                </c:pt>
                <c:pt idx="12">
                  <c:v>2711</c:v>
                </c:pt>
                <c:pt idx="13">
                  <c:v>3191</c:v>
                </c:pt>
                <c:pt idx="14">
                  <c:v>1899</c:v>
                </c:pt>
                <c:pt idx="15">
                  <c:v>1758</c:v>
                </c:pt>
                <c:pt idx="16">
                  <c:v>1913</c:v>
                </c:pt>
                <c:pt idx="17">
                  <c:v>2853</c:v>
                </c:pt>
                <c:pt idx="18">
                  <c:v>2608</c:v>
                </c:pt>
                <c:pt idx="19">
                  <c:v>2644</c:v>
                </c:pt>
                <c:pt idx="20">
                  <c:v>2543</c:v>
                </c:pt>
                <c:pt idx="21">
                  <c:v>3027</c:v>
                </c:pt>
                <c:pt idx="22">
                  <c:v>3313</c:v>
                </c:pt>
                <c:pt idx="23">
                  <c:v>2695</c:v>
                </c:pt>
              </c:numCache>
            </c:numRef>
          </c:val>
          <c:smooth val="0"/>
          <c:extLst>
            <c:ext xmlns:c16="http://schemas.microsoft.com/office/drawing/2014/chart" uri="{C3380CC4-5D6E-409C-BE32-E72D297353CC}">
              <c16:uniqueId val="{00000000-DDA2-4551-969F-54E812425CB0}"/>
            </c:ext>
          </c:extLst>
        </c:ser>
        <c:ser>
          <c:idx val="1"/>
          <c:order val="1"/>
          <c:tx>
            <c:strRef>
              <c:f>Vishing!$C$1</c:f>
              <c:strCache>
                <c:ptCount val="1"/>
                <c:pt idx="0">
                  <c:v>R12</c:v>
                </c:pt>
              </c:strCache>
            </c:strRef>
          </c:tx>
          <c:spPr>
            <a:ln w="34925" cap="rnd">
              <a:solidFill>
                <a:srgbClr val="92D050"/>
              </a:solidFill>
              <a:prstDash val="dash"/>
              <a:round/>
            </a:ln>
            <a:effectLst>
              <a:outerShdw blurRad="57150" dist="19050" dir="5400000" algn="ctr" rotWithShape="0">
                <a:srgbClr val="000000">
                  <a:alpha val="63000"/>
                </a:srgbClr>
              </a:outerShdw>
            </a:effectLst>
          </c:spPr>
          <c:marker>
            <c:symbol val="none"/>
          </c:marker>
          <c:cat>
            <c:strRef>
              <c:f>Vishing!$A$2:$A$25</c:f>
              <c:strCache>
                <c:ptCount val="24"/>
                <c:pt idx="0">
                  <c:v>23-jan</c:v>
                </c:pt>
                <c:pt idx="1">
                  <c:v>feb</c:v>
                </c:pt>
                <c:pt idx="2">
                  <c:v>mar</c:v>
                </c:pt>
                <c:pt idx="3">
                  <c:v>apr</c:v>
                </c:pt>
                <c:pt idx="4">
                  <c:v>maj </c:v>
                </c:pt>
                <c:pt idx="5">
                  <c:v>jun</c:v>
                </c:pt>
                <c:pt idx="6">
                  <c:v>jul</c:v>
                </c:pt>
                <c:pt idx="7">
                  <c:v>aug</c:v>
                </c:pt>
                <c:pt idx="8">
                  <c:v>sep</c:v>
                </c:pt>
                <c:pt idx="9">
                  <c:v>okt</c:v>
                </c:pt>
                <c:pt idx="10">
                  <c:v>nov</c:v>
                </c:pt>
                <c:pt idx="11">
                  <c:v>dec</c:v>
                </c:pt>
                <c:pt idx="12">
                  <c:v>24-jan</c:v>
                </c:pt>
                <c:pt idx="13">
                  <c:v>feb</c:v>
                </c:pt>
                <c:pt idx="14">
                  <c:v>mar</c:v>
                </c:pt>
                <c:pt idx="15">
                  <c:v>apr</c:v>
                </c:pt>
                <c:pt idx="16">
                  <c:v>maj</c:v>
                </c:pt>
                <c:pt idx="17">
                  <c:v>jun</c:v>
                </c:pt>
                <c:pt idx="18">
                  <c:v>jul</c:v>
                </c:pt>
                <c:pt idx="19">
                  <c:v>aug</c:v>
                </c:pt>
                <c:pt idx="20">
                  <c:v>sep</c:v>
                </c:pt>
                <c:pt idx="21">
                  <c:v>okt</c:v>
                </c:pt>
                <c:pt idx="22">
                  <c:v>nov</c:v>
                </c:pt>
                <c:pt idx="23">
                  <c:v>dec</c:v>
                </c:pt>
              </c:strCache>
            </c:strRef>
          </c:cat>
          <c:val>
            <c:numRef>
              <c:f>Vishing!$C$2:$C$25</c:f>
              <c:numCache>
                <c:formatCode>0</c:formatCode>
                <c:ptCount val="24"/>
                <c:pt idx="0">
                  <c:v>1728.1562500000002</c:v>
                </c:pt>
                <c:pt idx="1">
                  <c:v>1728.1562500000002</c:v>
                </c:pt>
                <c:pt idx="2">
                  <c:v>1728.1562500000002</c:v>
                </c:pt>
                <c:pt idx="3">
                  <c:v>1728.1562500000002</c:v>
                </c:pt>
                <c:pt idx="4">
                  <c:v>1728.1562500000002</c:v>
                </c:pt>
                <c:pt idx="5">
                  <c:v>1728.1562500000002</c:v>
                </c:pt>
                <c:pt idx="6">
                  <c:v>1728.1562500000002</c:v>
                </c:pt>
                <c:pt idx="7">
                  <c:v>1728.1562500000002</c:v>
                </c:pt>
                <c:pt idx="8">
                  <c:v>1728.1562500000002</c:v>
                </c:pt>
                <c:pt idx="9">
                  <c:v>1728.1562500000002</c:v>
                </c:pt>
                <c:pt idx="10">
                  <c:v>1728.1562500000002</c:v>
                </c:pt>
                <c:pt idx="11">
                  <c:v>1728.1562500000002</c:v>
                </c:pt>
                <c:pt idx="12">
                  <c:v>1728.15625</c:v>
                </c:pt>
                <c:pt idx="13">
                  <c:v>1728.15625</c:v>
                </c:pt>
                <c:pt idx="14">
                  <c:v>1728.15625</c:v>
                </c:pt>
                <c:pt idx="15">
                  <c:v>1728.15625</c:v>
                </c:pt>
                <c:pt idx="16">
                  <c:v>1728.15625</c:v>
                </c:pt>
                <c:pt idx="17">
                  <c:v>1728.15625</c:v>
                </c:pt>
                <c:pt idx="18">
                  <c:v>1728.15625</c:v>
                </c:pt>
                <c:pt idx="19">
                  <c:v>1728.15625</c:v>
                </c:pt>
                <c:pt idx="20">
                  <c:v>1728.15625</c:v>
                </c:pt>
                <c:pt idx="21">
                  <c:v>1728.15625</c:v>
                </c:pt>
                <c:pt idx="22">
                  <c:v>1728.15625</c:v>
                </c:pt>
                <c:pt idx="23">
                  <c:v>1728.15625</c:v>
                </c:pt>
              </c:numCache>
            </c:numRef>
          </c:val>
          <c:smooth val="0"/>
          <c:extLst>
            <c:ext xmlns:c16="http://schemas.microsoft.com/office/drawing/2014/chart" uri="{C3380CC4-5D6E-409C-BE32-E72D297353CC}">
              <c16:uniqueId val="{00000001-DDA2-4551-969F-54E812425CB0}"/>
            </c:ext>
          </c:extLst>
        </c:ser>
        <c:dLbls>
          <c:showLegendKey val="0"/>
          <c:showVal val="0"/>
          <c:showCatName val="0"/>
          <c:showSerName val="0"/>
          <c:showPercent val="0"/>
          <c:showBubbleSize val="0"/>
        </c:dLbls>
        <c:smooth val="0"/>
        <c:axId val="1667763696"/>
        <c:axId val="1795997488"/>
      </c:lineChart>
      <c:catAx>
        <c:axId val="1667763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95997488"/>
        <c:crosses val="autoZero"/>
        <c:auto val="1"/>
        <c:lblAlgn val="ctr"/>
        <c:lblOffset val="100"/>
        <c:noMultiLvlLbl val="0"/>
      </c:catAx>
      <c:valAx>
        <c:axId val="1795997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667763696"/>
        <c:crosses val="autoZero"/>
        <c:crossBetween val="between"/>
      </c:valAx>
      <c:spPr>
        <a:noFill/>
        <a:ln>
          <a:noFill/>
        </a:ln>
        <a:effectLst/>
      </c:spPr>
    </c:plotArea>
    <c:legend>
      <c:legendPos val="b"/>
      <c:layout>
        <c:manualLayout>
          <c:xMode val="edge"/>
          <c:yMode val="edge"/>
          <c:x val="0.2426256464507375"/>
          <c:y val="0.93034004707834106"/>
          <c:w val="0.52843952038314157"/>
          <c:h val="6.965995292165896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18900000" algn="bl" rotWithShape="0">
        <a:prstClr val="black">
          <a:alpha val="40000"/>
        </a:prstClr>
      </a:outerShdw>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'Diagram brottsvinster m.m'!$B$9</c:f>
              <c:strCache>
                <c:ptCount val="1"/>
                <c:pt idx="0">
                  <c:v>2023</c:v>
                </c:pt>
              </c:strCache>
            </c:strRef>
          </c:tx>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sv-S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'Diagram brottsvinster m.m'!$A$10:$A$21</c:f>
              <c:strCache>
                <c:ptCount val="12"/>
                <c:pt idx="0">
                  <c:v>jan</c:v>
                </c:pt>
                <c:pt idx="1">
                  <c:v>feb</c:v>
                </c:pt>
                <c:pt idx="2">
                  <c:v>mar</c:v>
                </c:pt>
                <c:pt idx="3">
                  <c:v>apr</c:v>
                </c:pt>
                <c:pt idx="4">
                  <c:v>maj</c:v>
                </c:pt>
                <c:pt idx="5">
                  <c:v>jun</c:v>
                </c:pt>
                <c:pt idx="6">
                  <c:v>jul</c:v>
                </c:pt>
                <c:pt idx="7">
                  <c:v>aug</c:v>
                </c:pt>
                <c:pt idx="8">
                  <c:v>sep</c:v>
                </c:pt>
                <c:pt idx="9">
                  <c:v>okt</c:v>
                </c:pt>
                <c:pt idx="10">
                  <c:v>nov</c:v>
                </c:pt>
                <c:pt idx="11">
                  <c:v>dec</c:v>
                </c:pt>
              </c:strCache>
            </c:strRef>
          </c:cat>
          <c:val>
            <c:numRef>
              <c:f>'Diagram brottsvinster m.m'!$B$10:$B$21</c:f>
              <c:numCache>
                <c:formatCode>#,##0</c:formatCode>
                <c:ptCount val="12"/>
                <c:pt idx="0">
                  <c:v>67110492</c:v>
                </c:pt>
                <c:pt idx="1">
                  <c:v>49791605</c:v>
                </c:pt>
                <c:pt idx="2">
                  <c:v>59814378</c:v>
                </c:pt>
                <c:pt idx="3">
                  <c:v>42983883</c:v>
                </c:pt>
                <c:pt idx="4">
                  <c:v>51812238</c:v>
                </c:pt>
                <c:pt idx="5">
                  <c:v>55968217</c:v>
                </c:pt>
                <c:pt idx="6">
                  <c:v>69515465</c:v>
                </c:pt>
                <c:pt idx="7">
                  <c:v>101531096</c:v>
                </c:pt>
                <c:pt idx="8">
                  <c:v>64497560</c:v>
                </c:pt>
                <c:pt idx="9">
                  <c:v>45573920</c:v>
                </c:pt>
                <c:pt idx="10">
                  <c:v>54403355</c:v>
                </c:pt>
                <c:pt idx="11">
                  <c:v>45145916</c:v>
                </c:pt>
              </c:numCache>
            </c:numRef>
          </c:val>
          <c:extLst>
            <c:ext xmlns:c16="http://schemas.microsoft.com/office/drawing/2014/chart" uri="{C3380CC4-5D6E-409C-BE32-E72D297353CC}">
              <c16:uniqueId val="{00000000-7B45-401B-B7DC-A2E383FF4691}"/>
            </c:ext>
          </c:extLst>
        </c:ser>
        <c:ser>
          <c:idx val="1"/>
          <c:order val="1"/>
          <c:tx>
            <c:strRef>
              <c:f>'Diagram brottsvinster m.m'!$C$9</c:f>
              <c:strCache>
                <c:ptCount val="1"/>
                <c:pt idx="0">
                  <c:v>2024</c:v>
                </c:pt>
              </c:strCache>
            </c:strRef>
          </c:tx>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sv-S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'Diagram brottsvinster m.m'!$A$10:$A$21</c:f>
              <c:strCache>
                <c:ptCount val="12"/>
                <c:pt idx="0">
                  <c:v>jan</c:v>
                </c:pt>
                <c:pt idx="1">
                  <c:v>feb</c:v>
                </c:pt>
                <c:pt idx="2">
                  <c:v>mar</c:v>
                </c:pt>
                <c:pt idx="3">
                  <c:v>apr</c:v>
                </c:pt>
                <c:pt idx="4">
                  <c:v>maj</c:v>
                </c:pt>
                <c:pt idx="5">
                  <c:v>jun</c:v>
                </c:pt>
                <c:pt idx="6">
                  <c:v>jul</c:v>
                </c:pt>
                <c:pt idx="7">
                  <c:v>aug</c:v>
                </c:pt>
                <c:pt idx="8">
                  <c:v>sep</c:v>
                </c:pt>
                <c:pt idx="9">
                  <c:v>okt</c:v>
                </c:pt>
                <c:pt idx="10">
                  <c:v>nov</c:v>
                </c:pt>
                <c:pt idx="11">
                  <c:v>dec</c:v>
                </c:pt>
              </c:strCache>
            </c:strRef>
          </c:cat>
          <c:val>
            <c:numRef>
              <c:f>'Diagram brottsvinster m.m'!$C$10:$C$21</c:f>
              <c:numCache>
                <c:formatCode>#,##0</c:formatCode>
                <c:ptCount val="12"/>
                <c:pt idx="0">
                  <c:v>54548277</c:v>
                </c:pt>
                <c:pt idx="1">
                  <c:v>37980604</c:v>
                </c:pt>
                <c:pt idx="2">
                  <c:v>38636414</c:v>
                </c:pt>
                <c:pt idx="3">
                  <c:v>27828309</c:v>
                </c:pt>
                <c:pt idx="4">
                  <c:v>23604179</c:v>
                </c:pt>
                <c:pt idx="5">
                  <c:v>34445060</c:v>
                </c:pt>
                <c:pt idx="6">
                  <c:v>33571659</c:v>
                </c:pt>
                <c:pt idx="7">
                  <c:v>36919382</c:v>
                </c:pt>
                <c:pt idx="8">
                  <c:v>30967302</c:v>
                </c:pt>
                <c:pt idx="9">
                  <c:v>33375593</c:v>
                </c:pt>
                <c:pt idx="10">
                  <c:v>44277809</c:v>
                </c:pt>
                <c:pt idx="11">
                  <c:v>31135703</c:v>
                </c:pt>
              </c:numCache>
            </c:numRef>
          </c:val>
          <c:extLst>
            <c:ext xmlns:c16="http://schemas.microsoft.com/office/drawing/2014/chart" uri="{C3380CC4-5D6E-409C-BE32-E72D297353CC}">
              <c16:uniqueId val="{00000001-7B45-401B-B7DC-A2E383FF4691}"/>
            </c:ext>
          </c:extLst>
        </c:ser>
        <c:dLbls>
          <c:showLegendKey val="0"/>
          <c:showVal val="0"/>
          <c:showCatName val="0"/>
          <c:showSerName val="0"/>
          <c:showPercent val="0"/>
          <c:showBubbleSize val="0"/>
        </c:dLbls>
        <c:gapWidth val="100"/>
        <c:overlap val="-24"/>
        <c:axId val="48603184"/>
        <c:axId val="1915807600"/>
      </c:barChart>
      <c:catAx>
        <c:axId val="48603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915807600"/>
        <c:crosses val="autoZero"/>
        <c:auto val="1"/>
        <c:lblAlgn val="ctr"/>
        <c:lblOffset val="100"/>
        <c:noMultiLvlLbl val="0"/>
      </c:catAx>
      <c:valAx>
        <c:axId val="1915807600"/>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86031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18900000" algn="bl" rotWithShape="0">
        <a:prstClr val="black">
          <a:alpha val="40000"/>
        </a:prstClr>
      </a:outerShdw>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'Vishing över tid'!$A$2</c:f>
              <c:strCache>
                <c:ptCount val="1"/>
                <c:pt idx="0">
                  <c:v>Anmälda vishingbedrägerier</c:v>
                </c:pt>
              </c:strCache>
            </c:strRef>
          </c:tx>
          <c:spPr>
            <a:ln w="38100" cap="rnd">
              <a:solidFill>
                <a:schemeClr val="accent1"/>
              </a:solidFill>
              <a:round/>
            </a:ln>
            <a:effectLst/>
          </c:spPr>
          <c:marker>
            <c:symbol val="circle"/>
            <c:size val="5"/>
            <c:spPr>
              <a:solidFill>
                <a:srgbClr val="0070C0"/>
              </a:solidFill>
              <a:ln w="38100">
                <a:solidFill>
                  <a:schemeClr val="accent1"/>
                </a:solidFill>
              </a:ln>
              <a:effectLst/>
            </c:spPr>
          </c:marker>
          <c:cat>
            <c:numRef>
              <c:f>'Vishing över tid'!$A$3:$A$9</c:f>
              <c:numCache>
                <c:formatCode>General</c:formatCode>
                <c:ptCount val="6"/>
                <c:pt idx="0">
                  <c:v>2019</c:v>
                </c:pt>
                <c:pt idx="1">
                  <c:v>2020</c:v>
                </c:pt>
                <c:pt idx="2">
                  <c:v>2021</c:v>
                </c:pt>
                <c:pt idx="3">
                  <c:v>2022</c:v>
                </c:pt>
                <c:pt idx="4">
                  <c:v>2023</c:v>
                </c:pt>
                <c:pt idx="5">
                  <c:v>2024</c:v>
                </c:pt>
              </c:numCache>
            </c:numRef>
          </c:cat>
          <c:val>
            <c:numRef>
              <c:f>'Vishing över tid'!$B$3:$B$9</c:f>
              <c:numCache>
                <c:formatCode>General</c:formatCode>
                <c:ptCount val="6"/>
                <c:pt idx="0">
                  <c:v>5285</c:v>
                </c:pt>
                <c:pt idx="1">
                  <c:v>7026</c:v>
                </c:pt>
                <c:pt idx="2">
                  <c:v>11582</c:v>
                </c:pt>
                <c:pt idx="3">
                  <c:v>21582</c:v>
                </c:pt>
                <c:pt idx="4">
                  <c:v>29347</c:v>
                </c:pt>
                <c:pt idx="5" formatCode="#,##0">
                  <c:v>31155</c:v>
                </c:pt>
              </c:numCache>
            </c:numRef>
          </c:val>
          <c:smooth val="0"/>
          <c:extLst>
            <c:ext xmlns:c16="http://schemas.microsoft.com/office/drawing/2014/chart" uri="{C3380CC4-5D6E-409C-BE32-E72D297353CC}">
              <c16:uniqueId val="{00000000-0D28-49DA-92E8-FF4DAD73DFA0}"/>
            </c:ext>
          </c:extLst>
        </c:ser>
        <c:dLbls>
          <c:showLegendKey val="0"/>
          <c:showVal val="0"/>
          <c:showCatName val="0"/>
          <c:showSerName val="0"/>
          <c:showPercent val="0"/>
          <c:showBubbleSize val="0"/>
        </c:dLbls>
        <c:marker val="1"/>
        <c:smooth val="0"/>
        <c:axId val="724183663"/>
        <c:axId val="724955391"/>
      </c:lineChart>
      <c:catAx>
        <c:axId val="724183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sv-SE"/>
          </a:p>
        </c:txPr>
        <c:crossAx val="724955391"/>
        <c:crosses val="autoZero"/>
        <c:auto val="1"/>
        <c:lblAlgn val="ctr"/>
        <c:lblOffset val="100"/>
        <c:noMultiLvlLbl val="0"/>
      </c:catAx>
      <c:valAx>
        <c:axId val="7249553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sv-SE"/>
          </a:p>
        </c:txPr>
        <c:crossAx val="724183663"/>
        <c:crosses val="autoZero"/>
        <c:crossBetween val="between"/>
      </c:valAx>
      <c:spPr>
        <a:noFill/>
        <a:ln>
          <a:noFill/>
        </a:ln>
        <a:effectLst/>
      </c:spPr>
    </c:plotArea>
    <c:plotVisOnly val="1"/>
    <c:dispBlanksAs val="gap"/>
    <c:showDLblsOverMax val="0"/>
  </c:chart>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18900000" algn="bl" rotWithShape="0">
        <a:prstClr val="black">
          <a:alpha val="40000"/>
        </a:prstClr>
      </a:outerShdw>
    </a:effectLst>
  </c:spPr>
  <c:txPr>
    <a:bodyPr/>
    <a:lstStyle/>
    <a:p>
      <a:pPr>
        <a:defRPr sz="700"/>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600" b="0" i="0" u="none" strike="noStrike" kern="1200" spc="0" baseline="0">
                <a:solidFill>
                  <a:schemeClr val="tx1">
                    <a:lumMod val="65000"/>
                    <a:lumOff val="35000"/>
                  </a:schemeClr>
                </a:solidFill>
                <a:latin typeface="+mn-lt"/>
                <a:ea typeface="+mn-ea"/>
                <a:cs typeface="+mn-cs"/>
              </a:defRPr>
            </a:pPr>
            <a:r>
              <a:rPr lang="en-US"/>
              <a:t>Brottsvinster vishing per år </a:t>
            </a:r>
          </a:p>
        </c:rich>
      </c:tx>
      <c:overlay val="0"/>
      <c:spPr>
        <a:noFill/>
        <a:ln>
          <a:noFill/>
        </a:ln>
        <a:effectLst/>
      </c:spPr>
      <c:txPr>
        <a:bodyPr rot="0" spcFirstLastPara="1" vertOverflow="ellipsis" vert="horz" wrap="square" anchor="ctr" anchorCtr="1"/>
        <a:lstStyle/>
        <a:p>
          <a:pPr>
            <a:defRPr sz="6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18883125008865151"/>
          <c:y val="0.24452510404207714"/>
          <c:w val="0.75612601594623863"/>
          <c:h val="0.62721582269645371"/>
        </c:manualLayout>
      </c:layout>
      <c:barChart>
        <c:barDir val="col"/>
        <c:grouping val="stacked"/>
        <c:varyColors val="0"/>
        <c:ser>
          <c:idx val="0"/>
          <c:order val="0"/>
          <c:tx>
            <c:strRef>
              <c:f>Blad1!$A$8</c:f>
              <c:strCache>
                <c:ptCount val="1"/>
                <c:pt idx="0">
                  <c:v>Brottsvinster </c:v>
                </c:pt>
              </c:strCache>
            </c:strRef>
          </c:tx>
          <c:spPr>
            <a:solidFill>
              <a:schemeClr val="accent1"/>
            </a:solidFill>
            <a:ln>
              <a:noFill/>
            </a:ln>
            <a:effectLst/>
          </c:spPr>
          <c:invertIfNegative val="0"/>
          <c:cat>
            <c:numRef>
              <c:f>Blad1!$B$8:$E$8</c:f>
              <c:numCache>
                <c:formatCode>0</c:formatCode>
                <c:ptCount val="4"/>
                <c:pt idx="0">
                  <c:v>2021</c:v>
                </c:pt>
                <c:pt idx="1">
                  <c:v>2022</c:v>
                </c:pt>
                <c:pt idx="2">
                  <c:v>2023</c:v>
                </c:pt>
                <c:pt idx="3">
                  <c:v>2024</c:v>
                </c:pt>
              </c:numCache>
            </c:numRef>
          </c:cat>
          <c:val>
            <c:numRef>
              <c:f>Blad1!$B$21:$E$21</c:f>
              <c:numCache>
                <c:formatCode>_-* #\ ##0\ "kr"_-;\-* #\ ##0\ "kr"_-;_-* "-"??\ "kr"_-;_-@_-</c:formatCode>
                <c:ptCount val="4"/>
                <c:pt idx="0">
                  <c:v>339187826.55000001</c:v>
                </c:pt>
                <c:pt idx="1">
                  <c:v>619361381.74000001</c:v>
                </c:pt>
                <c:pt idx="2">
                  <c:v>708148125</c:v>
                </c:pt>
                <c:pt idx="3">
                  <c:v>427290291</c:v>
                </c:pt>
              </c:numCache>
            </c:numRef>
          </c:val>
          <c:extLst>
            <c:ext xmlns:c16="http://schemas.microsoft.com/office/drawing/2014/chart" uri="{C3380CC4-5D6E-409C-BE32-E72D297353CC}">
              <c16:uniqueId val="{00000000-1BC4-485D-85BB-29EA1D142A99}"/>
            </c:ext>
          </c:extLst>
        </c:ser>
        <c:dLbls>
          <c:showLegendKey val="0"/>
          <c:showVal val="0"/>
          <c:showCatName val="0"/>
          <c:showSerName val="0"/>
          <c:showPercent val="0"/>
          <c:showBubbleSize val="0"/>
        </c:dLbls>
        <c:gapWidth val="150"/>
        <c:overlap val="100"/>
        <c:axId val="1070381424"/>
        <c:axId val="905229648"/>
      </c:barChart>
      <c:catAx>
        <c:axId val="107038142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sv-SE"/>
          </a:p>
        </c:txPr>
        <c:crossAx val="905229648"/>
        <c:crosses val="autoZero"/>
        <c:auto val="1"/>
        <c:lblAlgn val="ctr"/>
        <c:lblOffset val="100"/>
        <c:noMultiLvlLbl val="0"/>
      </c:catAx>
      <c:valAx>
        <c:axId val="905229648"/>
        <c:scaling>
          <c:orientation val="minMax"/>
        </c:scaling>
        <c:delete val="0"/>
        <c:axPos val="l"/>
        <c:majorGridlines>
          <c:spPr>
            <a:ln w="9525" cap="flat" cmpd="sng" algn="ctr">
              <a:solidFill>
                <a:schemeClr val="tx1">
                  <a:lumMod val="15000"/>
                  <a:lumOff val="85000"/>
                </a:schemeClr>
              </a:solidFill>
              <a:round/>
            </a:ln>
            <a:effectLst/>
          </c:spPr>
        </c:majorGridlines>
        <c:numFmt formatCode="_-* #\ ##0\ &quot;kr&quot;_-;\-* #\ ##0\ &quot;kr&quot;_-;_-* &quot;-&quot;??\ &quot;kr&quot;_-;_-@_-"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sv-SE"/>
          </a:p>
        </c:txPr>
        <c:crossAx val="1070381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18900000" algn="bl" rotWithShape="0">
        <a:prstClr val="black">
          <a:alpha val="40000"/>
        </a:prstClr>
      </a:outerShdw>
    </a:effectLst>
  </c:spPr>
  <c:txPr>
    <a:bodyPr/>
    <a:lstStyle/>
    <a:p>
      <a:pPr>
        <a:defRPr sz="500"/>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'TOTALT KAP 9'!$B$1</c:f>
              <c:strCache>
                <c:ptCount val="1"/>
                <c:pt idx="0">
                  <c:v>brott totalt kap 9 §1-3</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'TOTALT KAP 9'!$A$2:$A$25</c:f>
              <c:strCache>
                <c:ptCount val="24"/>
                <c:pt idx="0">
                  <c:v>23-jan</c:v>
                </c:pt>
                <c:pt idx="1">
                  <c:v>feb</c:v>
                </c:pt>
                <c:pt idx="2">
                  <c:v>mars</c:v>
                </c:pt>
                <c:pt idx="3">
                  <c:v>apr</c:v>
                </c:pt>
                <c:pt idx="4">
                  <c:v>maj</c:v>
                </c:pt>
                <c:pt idx="5">
                  <c:v>jun</c:v>
                </c:pt>
                <c:pt idx="6">
                  <c:v>jul</c:v>
                </c:pt>
                <c:pt idx="7">
                  <c:v>aug</c:v>
                </c:pt>
                <c:pt idx="8">
                  <c:v>sep</c:v>
                </c:pt>
                <c:pt idx="9">
                  <c:v>okt</c:v>
                </c:pt>
                <c:pt idx="10">
                  <c:v>nov</c:v>
                </c:pt>
                <c:pt idx="11">
                  <c:v>dec</c:v>
                </c:pt>
                <c:pt idx="12">
                  <c:v>24-jan</c:v>
                </c:pt>
                <c:pt idx="13">
                  <c:v>feb</c:v>
                </c:pt>
                <c:pt idx="14">
                  <c:v>mar</c:v>
                </c:pt>
                <c:pt idx="15">
                  <c:v>apr</c:v>
                </c:pt>
                <c:pt idx="16">
                  <c:v>maj</c:v>
                </c:pt>
                <c:pt idx="17">
                  <c:v>jun</c:v>
                </c:pt>
                <c:pt idx="18">
                  <c:v>jul</c:v>
                </c:pt>
                <c:pt idx="19">
                  <c:v>aug</c:v>
                </c:pt>
                <c:pt idx="20">
                  <c:v>sep</c:v>
                </c:pt>
                <c:pt idx="21">
                  <c:v>okt</c:v>
                </c:pt>
                <c:pt idx="22">
                  <c:v>nov</c:v>
                </c:pt>
                <c:pt idx="23">
                  <c:v>dec</c:v>
                </c:pt>
              </c:strCache>
            </c:strRef>
          </c:cat>
          <c:val>
            <c:numRef>
              <c:f>'TOTALT KAP 9'!$B$2:$B$25</c:f>
              <c:numCache>
                <c:formatCode>General</c:formatCode>
                <c:ptCount val="24"/>
                <c:pt idx="0">
                  <c:v>19451</c:v>
                </c:pt>
                <c:pt idx="1">
                  <c:v>18906</c:v>
                </c:pt>
                <c:pt idx="2">
                  <c:v>20708</c:v>
                </c:pt>
                <c:pt idx="3">
                  <c:v>16501</c:v>
                </c:pt>
                <c:pt idx="4">
                  <c:v>18958</c:v>
                </c:pt>
                <c:pt idx="5">
                  <c:v>18829</c:v>
                </c:pt>
                <c:pt idx="6">
                  <c:v>19639</c:v>
                </c:pt>
                <c:pt idx="7">
                  <c:v>21707</c:v>
                </c:pt>
                <c:pt idx="8">
                  <c:v>20088</c:v>
                </c:pt>
                <c:pt idx="9">
                  <c:v>20707</c:v>
                </c:pt>
                <c:pt idx="10">
                  <c:v>20459</c:v>
                </c:pt>
                <c:pt idx="11">
                  <c:v>19712</c:v>
                </c:pt>
                <c:pt idx="12">
                  <c:v>21666</c:v>
                </c:pt>
                <c:pt idx="13">
                  <c:v>18961</c:v>
                </c:pt>
                <c:pt idx="14">
                  <c:v>15951</c:v>
                </c:pt>
                <c:pt idx="15">
                  <c:v>18122</c:v>
                </c:pt>
                <c:pt idx="16">
                  <c:v>18673</c:v>
                </c:pt>
                <c:pt idx="17">
                  <c:v>18409</c:v>
                </c:pt>
                <c:pt idx="18">
                  <c:v>18867</c:v>
                </c:pt>
                <c:pt idx="19">
                  <c:v>19478</c:v>
                </c:pt>
                <c:pt idx="20">
                  <c:v>18256</c:v>
                </c:pt>
                <c:pt idx="21">
                  <c:v>20860</c:v>
                </c:pt>
                <c:pt idx="22">
                  <c:v>19543</c:v>
                </c:pt>
                <c:pt idx="23">
                  <c:v>18648</c:v>
                </c:pt>
              </c:numCache>
            </c:numRef>
          </c:val>
          <c:smooth val="0"/>
          <c:extLst>
            <c:ext xmlns:c16="http://schemas.microsoft.com/office/drawing/2014/chart" uri="{C3380CC4-5D6E-409C-BE32-E72D297353CC}">
              <c16:uniqueId val="{00000000-88ED-4B4A-B53F-AF2E1313798B}"/>
            </c:ext>
          </c:extLst>
        </c:ser>
        <c:ser>
          <c:idx val="2"/>
          <c:order val="1"/>
          <c:tx>
            <c:strRef>
              <c:f>'TOTALT KAP 9'!$C$1</c:f>
              <c:strCache>
                <c:ptCount val="1"/>
                <c:pt idx="0">
                  <c:v>R12</c:v>
                </c:pt>
              </c:strCache>
            </c:strRef>
          </c:tx>
          <c:spPr>
            <a:ln w="34925" cap="rnd">
              <a:solidFill>
                <a:srgbClr val="92D050"/>
              </a:solidFill>
              <a:prstDash val="dash"/>
              <a:round/>
            </a:ln>
            <a:effectLst>
              <a:outerShdw blurRad="57150" dist="19050" dir="5400000" algn="ctr" rotWithShape="0">
                <a:srgbClr val="000000">
                  <a:alpha val="63000"/>
                </a:srgbClr>
              </a:outerShdw>
            </a:effectLst>
          </c:spPr>
          <c:marker>
            <c:symbol val="none"/>
          </c:marker>
          <c:cat>
            <c:strRef>
              <c:f>'TOTALT KAP 9'!$A$2:$A$25</c:f>
              <c:strCache>
                <c:ptCount val="24"/>
                <c:pt idx="0">
                  <c:v>23-jan</c:v>
                </c:pt>
                <c:pt idx="1">
                  <c:v>feb</c:v>
                </c:pt>
                <c:pt idx="2">
                  <c:v>mars</c:v>
                </c:pt>
                <c:pt idx="3">
                  <c:v>apr</c:v>
                </c:pt>
                <c:pt idx="4">
                  <c:v>maj</c:v>
                </c:pt>
                <c:pt idx="5">
                  <c:v>jun</c:v>
                </c:pt>
                <c:pt idx="6">
                  <c:v>jul</c:v>
                </c:pt>
                <c:pt idx="7">
                  <c:v>aug</c:v>
                </c:pt>
                <c:pt idx="8">
                  <c:v>sep</c:v>
                </c:pt>
                <c:pt idx="9">
                  <c:v>okt</c:v>
                </c:pt>
                <c:pt idx="10">
                  <c:v>nov</c:v>
                </c:pt>
                <c:pt idx="11">
                  <c:v>dec</c:v>
                </c:pt>
                <c:pt idx="12">
                  <c:v>24-jan</c:v>
                </c:pt>
                <c:pt idx="13">
                  <c:v>feb</c:v>
                </c:pt>
                <c:pt idx="14">
                  <c:v>mar</c:v>
                </c:pt>
                <c:pt idx="15">
                  <c:v>apr</c:v>
                </c:pt>
                <c:pt idx="16">
                  <c:v>maj</c:v>
                </c:pt>
                <c:pt idx="17">
                  <c:v>jun</c:v>
                </c:pt>
                <c:pt idx="18">
                  <c:v>jul</c:v>
                </c:pt>
                <c:pt idx="19">
                  <c:v>aug</c:v>
                </c:pt>
                <c:pt idx="20">
                  <c:v>sep</c:v>
                </c:pt>
                <c:pt idx="21">
                  <c:v>okt</c:v>
                </c:pt>
                <c:pt idx="22">
                  <c:v>nov</c:v>
                </c:pt>
                <c:pt idx="23">
                  <c:v>dec</c:v>
                </c:pt>
              </c:strCache>
            </c:strRef>
          </c:cat>
          <c:val>
            <c:numRef>
              <c:f>'TOTALT KAP 9'!$C$2:$C$25</c:f>
              <c:numCache>
                <c:formatCode>0</c:formatCode>
                <c:ptCount val="24"/>
                <c:pt idx="0">
                  <c:v>16827.055555555555</c:v>
                </c:pt>
                <c:pt idx="1">
                  <c:v>16827.055555555555</c:v>
                </c:pt>
                <c:pt idx="2">
                  <c:v>16827.055555555555</c:v>
                </c:pt>
                <c:pt idx="3">
                  <c:v>16827.055555555555</c:v>
                </c:pt>
                <c:pt idx="4">
                  <c:v>16827.055555555555</c:v>
                </c:pt>
                <c:pt idx="5">
                  <c:v>16827.055555555555</c:v>
                </c:pt>
                <c:pt idx="6">
                  <c:v>16827.055555555555</c:v>
                </c:pt>
                <c:pt idx="7">
                  <c:v>16827.055555555555</c:v>
                </c:pt>
                <c:pt idx="8">
                  <c:v>16827.055555555555</c:v>
                </c:pt>
                <c:pt idx="9">
                  <c:v>16827.055555555555</c:v>
                </c:pt>
                <c:pt idx="10">
                  <c:v>16827.055555555555</c:v>
                </c:pt>
                <c:pt idx="11">
                  <c:v>16827.055555555555</c:v>
                </c:pt>
                <c:pt idx="12">
                  <c:v>16827.055555555555</c:v>
                </c:pt>
                <c:pt idx="13">
                  <c:v>16827.055555555555</c:v>
                </c:pt>
                <c:pt idx="14">
                  <c:v>16827.055555555555</c:v>
                </c:pt>
                <c:pt idx="15">
                  <c:v>16827.055555555555</c:v>
                </c:pt>
                <c:pt idx="16">
                  <c:v>16827.055555555555</c:v>
                </c:pt>
                <c:pt idx="17">
                  <c:v>16827.055555555555</c:v>
                </c:pt>
                <c:pt idx="18">
                  <c:v>16827.055555555555</c:v>
                </c:pt>
                <c:pt idx="19">
                  <c:v>16827.055555555555</c:v>
                </c:pt>
                <c:pt idx="20">
                  <c:v>16827.055555555555</c:v>
                </c:pt>
                <c:pt idx="21">
                  <c:v>16827.055555555555</c:v>
                </c:pt>
                <c:pt idx="22">
                  <c:v>16827.055555555555</c:v>
                </c:pt>
                <c:pt idx="23">
                  <c:v>16827.055555555555</c:v>
                </c:pt>
              </c:numCache>
            </c:numRef>
          </c:val>
          <c:smooth val="0"/>
          <c:extLst>
            <c:ext xmlns:c16="http://schemas.microsoft.com/office/drawing/2014/chart" uri="{C3380CC4-5D6E-409C-BE32-E72D297353CC}">
              <c16:uniqueId val="{00000001-88ED-4B4A-B53F-AF2E1313798B}"/>
            </c:ext>
          </c:extLst>
        </c:ser>
        <c:dLbls>
          <c:showLegendKey val="0"/>
          <c:showVal val="0"/>
          <c:showCatName val="0"/>
          <c:showSerName val="0"/>
          <c:showPercent val="0"/>
          <c:showBubbleSize val="0"/>
        </c:dLbls>
        <c:smooth val="0"/>
        <c:axId val="1666261456"/>
        <c:axId val="1669509952"/>
      </c:lineChart>
      <c:catAx>
        <c:axId val="1666261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669509952"/>
        <c:crosses val="autoZero"/>
        <c:auto val="1"/>
        <c:lblAlgn val="ctr"/>
        <c:lblOffset val="100"/>
        <c:noMultiLvlLbl val="0"/>
      </c:catAx>
      <c:valAx>
        <c:axId val="1669509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666261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18900000" algn="bl" rotWithShape="0">
        <a:prstClr val="black">
          <a:alpha val="40000"/>
        </a:prstClr>
      </a:outerShdw>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CNP!$B$1</c:f>
              <c:strCache>
                <c:ptCount val="1"/>
                <c:pt idx="0">
                  <c:v>CNP (antal brott)</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CNP!$A$2:$A$25</c:f>
              <c:strCache>
                <c:ptCount val="24"/>
                <c:pt idx="0">
                  <c:v>23-jan</c:v>
                </c:pt>
                <c:pt idx="1">
                  <c:v>feb</c:v>
                </c:pt>
                <c:pt idx="2">
                  <c:v>mar</c:v>
                </c:pt>
                <c:pt idx="3">
                  <c:v>apr</c:v>
                </c:pt>
                <c:pt idx="4">
                  <c:v>maj </c:v>
                </c:pt>
                <c:pt idx="5">
                  <c:v>jun</c:v>
                </c:pt>
                <c:pt idx="6">
                  <c:v>jul</c:v>
                </c:pt>
                <c:pt idx="7">
                  <c:v>aug</c:v>
                </c:pt>
                <c:pt idx="8">
                  <c:v>sep</c:v>
                </c:pt>
                <c:pt idx="9">
                  <c:v>okt</c:v>
                </c:pt>
                <c:pt idx="10">
                  <c:v>nov</c:v>
                </c:pt>
                <c:pt idx="11">
                  <c:v>dec</c:v>
                </c:pt>
                <c:pt idx="12">
                  <c:v>24-jan</c:v>
                </c:pt>
                <c:pt idx="13">
                  <c:v>feb</c:v>
                </c:pt>
                <c:pt idx="14">
                  <c:v>mar</c:v>
                </c:pt>
                <c:pt idx="15">
                  <c:v>apr</c:v>
                </c:pt>
                <c:pt idx="16">
                  <c:v>maj</c:v>
                </c:pt>
                <c:pt idx="17">
                  <c:v>jun</c:v>
                </c:pt>
                <c:pt idx="18">
                  <c:v>jul</c:v>
                </c:pt>
                <c:pt idx="19">
                  <c:v>aug</c:v>
                </c:pt>
                <c:pt idx="20">
                  <c:v>sep</c:v>
                </c:pt>
                <c:pt idx="21">
                  <c:v>okt</c:v>
                </c:pt>
                <c:pt idx="22">
                  <c:v>nov</c:v>
                </c:pt>
                <c:pt idx="23">
                  <c:v>dec</c:v>
                </c:pt>
              </c:strCache>
            </c:strRef>
          </c:cat>
          <c:val>
            <c:numRef>
              <c:f>CNP!$B$2:$B$25</c:f>
              <c:numCache>
                <c:formatCode>General</c:formatCode>
                <c:ptCount val="24"/>
                <c:pt idx="0">
                  <c:v>7360</c:v>
                </c:pt>
                <c:pt idx="1">
                  <c:v>6792</c:v>
                </c:pt>
                <c:pt idx="2">
                  <c:v>7336</c:v>
                </c:pt>
                <c:pt idx="3">
                  <c:v>5559</c:v>
                </c:pt>
                <c:pt idx="4">
                  <c:v>6856</c:v>
                </c:pt>
                <c:pt idx="5">
                  <c:v>7317</c:v>
                </c:pt>
                <c:pt idx="6">
                  <c:v>7194</c:v>
                </c:pt>
                <c:pt idx="7">
                  <c:v>8417</c:v>
                </c:pt>
                <c:pt idx="8">
                  <c:v>7179</c:v>
                </c:pt>
                <c:pt idx="9">
                  <c:v>8163</c:v>
                </c:pt>
                <c:pt idx="10">
                  <c:v>8190</c:v>
                </c:pt>
                <c:pt idx="11">
                  <c:v>8401</c:v>
                </c:pt>
                <c:pt idx="12">
                  <c:v>8809</c:v>
                </c:pt>
                <c:pt idx="13">
                  <c:v>6305</c:v>
                </c:pt>
                <c:pt idx="14">
                  <c:v>5592</c:v>
                </c:pt>
                <c:pt idx="15">
                  <c:v>6939</c:v>
                </c:pt>
                <c:pt idx="16">
                  <c:v>7294</c:v>
                </c:pt>
                <c:pt idx="17">
                  <c:v>7483</c:v>
                </c:pt>
                <c:pt idx="18">
                  <c:v>6888</c:v>
                </c:pt>
                <c:pt idx="19">
                  <c:v>6669</c:v>
                </c:pt>
                <c:pt idx="20">
                  <c:v>6499</c:v>
                </c:pt>
                <c:pt idx="21">
                  <c:v>7980</c:v>
                </c:pt>
                <c:pt idx="22">
                  <c:v>7056</c:v>
                </c:pt>
                <c:pt idx="23">
                  <c:v>7866</c:v>
                </c:pt>
              </c:numCache>
            </c:numRef>
          </c:val>
          <c:smooth val="0"/>
          <c:extLst>
            <c:ext xmlns:c16="http://schemas.microsoft.com/office/drawing/2014/chart" uri="{C3380CC4-5D6E-409C-BE32-E72D297353CC}">
              <c16:uniqueId val="{00000000-E328-4689-9EA2-A37B450CAC8D}"/>
            </c:ext>
          </c:extLst>
        </c:ser>
        <c:ser>
          <c:idx val="2"/>
          <c:order val="1"/>
          <c:tx>
            <c:strRef>
              <c:f>CNP!$C$1</c:f>
              <c:strCache>
                <c:ptCount val="1"/>
                <c:pt idx="0">
                  <c:v>R12</c:v>
                </c:pt>
              </c:strCache>
            </c:strRef>
          </c:tx>
          <c:spPr>
            <a:ln w="34925" cap="rnd">
              <a:solidFill>
                <a:srgbClr val="92D050"/>
              </a:solidFill>
              <a:prstDash val="dash"/>
              <a:round/>
            </a:ln>
            <a:effectLst>
              <a:outerShdw blurRad="57150" dist="19050" dir="5400000" algn="ctr" rotWithShape="0">
                <a:srgbClr val="000000">
                  <a:alpha val="63000"/>
                </a:srgbClr>
              </a:outerShdw>
            </a:effectLst>
          </c:spPr>
          <c:marker>
            <c:symbol val="none"/>
          </c:marker>
          <c:cat>
            <c:strRef>
              <c:f>CNP!$A$2:$A$25</c:f>
              <c:strCache>
                <c:ptCount val="24"/>
                <c:pt idx="0">
                  <c:v>23-jan</c:v>
                </c:pt>
                <c:pt idx="1">
                  <c:v>feb</c:v>
                </c:pt>
                <c:pt idx="2">
                  <c:v>mar</c:v>
                </c:pt>
                <c:pt idx="3">
                  <c:v>apr</c:v>
                </c:pt>
                <c:pt idx="4">
                  <c:v>maj </c:v>
                </c:pt>
                <c:pt idx="5">
                  <c:v>jun</c:v>
                </c:pt>
                <c:pt idx="6">
                  <c:v>jul</c:v>
                </c:pt>
                <c:pt idx="7">
                  <c:v>aug</c:v>
                </c:pt>
                <c:pt idx="8">
                  <c:v>sep</c:v>
                </c:pt>
                <c:pt idx="9">
                  <c:v>okt</c:v>
                </c:pt>
                <c:pt idx="10">
                  <c:v>nov</c:v>
                </c:pt>
                <c:pt idx="11">
                  <c:v>dec</c:v>
                </c:pt>
                <c:pt idx="12">
                  <c:v>24-jan</c:v>
                </c:pt>
                <c:pt idx="13">
                  <c:v>feb</c:v>
                </c:pt>
                <c:pt idx="14">
                  <c:v>mar</c:v>
                </c:pt>
                <c:pt idx="15">
                  <c:v>apr</c:v>
                </c:pt>
                <c:pt idx="16">
                  <c:v>maj</c:v>
                </c:pt>
                <c:pt idx="17">
                  <c:v>jun</c:v>
                </c:pt>
                <c:pt idx="18">
                  <c:v>jul</c:v>
                </c:pt>
                <c:pt idx="19">
                  <c:v>aug</c:v>
                </c:pt>
                <c:pt idx="20">
                  <c:v>sep</c:v>
                </c:pt>
                <c:pt idx="21">
                  <c:v>okt</c:v>
                </c:pt>
                <c:pt idx="22">
                  <c:v>nov</c:v>
                </c:pt>
                <c:pt idx="23">
                  <c:v>dec</c:v>
                </c:pt>
              </c:strCache>
            </c:strRef>
          </c:cat>
          <c:val>
            <c:numRef>
              <c:f>CNP!$C$2:$C$25</c:f>
              <c:numCache>
                <c:formatCode>0</c:formatCode>
                <c:ptCount val="24"/>
                <c:pt idx="0">
                  <c:v>5219</c:v>
                </c:pt>
                <c:pt idx="1">
                  <c:v>5219</c:v>
                </c:pt>
                <c:pt idx="2">
                  <c:v>5219</c:v>
                </c:pt>
                <c:pt idx="3">
                  <c:v>5219</c:v>
                </c:pt>
                <c:pt idx="4">
                  <c:v>5219</c:v>
                </c:pt>
                <c:pt idx="5">
                  <c:v>5219</c:v>
                </c:pt>
                <c:pt idx="6">
                  <c:v>5219</c:v>
                </c:pt>
                <c:pt idx="7">
                  <c:v>5219</c:v>
                </c:pt>
                <c:pt idx="8">
                  <c:v>5219</c:v>
                </c:pt>
                <c:pt idx="9">
                  <c:v>5219</c:v>
                </c:pt>
                <c:pt idx="10">
                  <c:v>5219</c:v>
                </c:pt>
                <c:pt idx="11">
                  <c:v>5219</c:v>
                </c:pt>
                <c:pt idx="12">
                  <c:v>5219</c:v>
                </c:pt>
                <c:pt idx="13">
                  <c:v>5219</c:v>
                </c:pt>
                <c:pt idx="14">
                  <c:v>5219</c:v>
                </c:pt>
                <c:pt idx="15">
                  <c:v>5219</c:v>
                </c:pt>
                <c:pt idx="16">
                  <c:v>5219</c:v>
                </c:pt>
                <c:pt idx="17">
                  <c:v>5219</c:v>
                </c:pt>
                <c:pt idx="18">
                  <c:v>5219</c:v>
                </c:pt>
                <c:pt idx="19">
                  <c:v>5219</c:v>
                </c:pt>
                <c:pt idx="20">
                  <c:v>5219</c:v>
                </c:pt>
                <c:pt idx="21">
                  <c:v>5219</c:v>
                </c:pt>
                <c:pt idx="22">
                  <c:v>5219</c:v>
                </c:pt>
                <c:pt idx="23">
                  <c:v>5219</c:v>
                </c:pt>
              </c:numCache>
            </c:numRef>
          </c:val>
          <c:smooth val="0"/>
          <c:extLst>
            <c:ext xmlns:c16="http://schemas.microsoft.com/office/drawing/2014/chart" uri="{C3380CC4-5D6E-409C-BE32-E72D297353CC}">
              <c16:uniqueId val="{00000001-E328-4689-9EA2-A37B450CAC8D}"/>
            </c:ext>
          </c:extLst>
        </c:ser>
        <c:dLbls>
          <c:showLegendKey val="0"/>
          <c:showVal val="0"/>
          <c:showCatName val="0"/>
          <c:showSerName val="0"/>
          <c:showPercent val="0"/>
          <c:showBubbleSize val="0"/>
        </c:dLbls>
        <c:smooth val="0"/>
        <c:axId val="845951215"/>
        <c:axId val="705709391"/>
      </c:lineChart>
      <c:catAx>
        <c:axId val="84595121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05709391"/>
        <c:crosses val="autoZero"/>
        <c:auto val="1"/>
        <c:lblAlgn val="ctr"/>
        <c:lblOffset val="100"/>
        <c:noMultiLvlLbl val="0"/>
      </c:catAx>
      <c:valAx>
        <c:axId val="7057093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45951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18900000" algn="bl" rotWithShape="0">
        <a:prstClr val="black">
          <a:alpha val="40000"/>
        </a:prstClr>
      </a:outerShdw>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CNP!$A$35</c:f>
              <c:strCache>
                <c:ptCount val="1"/>
                <c:pt idx="0">
                  <c:v>24-dec</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CNP!$B$34</c:f>
              <c:strCache>
                <c:ptCount val="1"/>
                <c:pt idx="0">
                  <c:v>CNP (brott)</c:v>
                </c:pt>
              </c:strCache>
            </c:strRef>
          </c:cat>
          <c:val>
            <c:numRef>
              <c:f>CNP!$B$35</c:f>
              <c:numCache>
                <c:formatCode>General</c:formatCode>
                <c:ptCount val="1"/>
                <c:pt idx="0">
                  <c:v>7866</c:v>
                </c:pt>
              </c:numCache>
            </c:numRef>
          </c:val>
          <c:extLst>
            <c:ext xmlns:c16="http://schemas.microsoft.com/office/drawing/2014/chart" uri="{C3380CC4-5D6E-409C-BE32-E72D297353CC}">
              <c16:uniqueId val="{00000000-B5B2-40E3-99EA-9E9DCD492CDE}"/>
            </c:ext>
          </c:extLst>
        </c:ser>
        <c:ser>
          <c:idx val="1"/>
          <c:order val="1"/>
          <c:tx>
            <c:strRef>
              <c:f>CNP!$A$36</c:f>
              <c:strCache>
                <c:ptCount val="1"/>
                <c:pt idx="0">
                  <c:v>23-dec</c:v>
                </c:pt>
              </c:strCache>
            </c:strRef>
          </c:tx>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CNP!$B$34</c:f>
              <c:strCache>
                <c:ptCount val="1"/>
                <c:pt idx="0">
                  <c:v>CNP (brott)</c:v>
                </c:pt>
              </c:strCache>
            </c:strRef>
          </c:cat>
          <c:val>
            <c:numRef>
              <c:f>CNP!$B$36</c:f>
              <c:numCache>
                <c:formatCode>General</c:formatCode>
                <c:ptCount val="1"/>
                <c:pt idx="0">
                  <c:v>8401</c:v>
                </c:pt>
              </c:numCache>
            </c:numRef>
          </c:val>
          <c:extLst>
            <c:ext xmlns:c16="http://schemas.microsoft.com/office/drawing/2014/chart" uri="{C3380CC4-5D6E-409C-BE32-E72D297353CC}">
              <c16:uniqueId val="{00000001-B5B2-40E3-99EA-9E9DCD492CDE}"/>
            </c:ext>
          </c:extLst>
        </c:ser>
        <c:dLbls>
          <c:showLegendKey val="0"/>
          <c:showVal val="0"/>
          <c:showCatName val="0"/>
          <c:showSerName val="0"/>
          <c:showPercent val="0"/>
          <c:showBubbleSize val="0"/>
        </c:dLbls>
        <c:gapWidth val="100"/>
        <c:overlap val="-24"/>
        <c:axId val="927609599"/>
        <c:axId val="926568559"/>
      </c:barChart>
      <c:catAx>
        <c:axId val="92760959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crossAx val="926568559"/>
        <c:crosses val="autoZero"/>
        <c:auto val="1"/>
        <c:lblAlgn val="ctr"/>
        <c:lblOffset val="100"/>
        <c:noMultiLvlLbl val="0"/>
      </c:catAx>
      <c:valAx>
        <c:axId val="926568559"/>
        <c:scaling>
          <c:orientation val="minMax"/>
          <c:min val="0"/>
        </c:scaling>
        <c:delete val="1"/>
        <c:axPos val="l"/>
        <c:majorGridlines>
          <c:spPr>
            <a:ln w="9525" cap="flat" cmpd="sng" algn="ctr">
              <a:noFill/>
              <a:round/>
            </a:ln>
            <a:effectLst/>
          </c:spPr>
        </c:majorGridlines>
        <c:numFmt formatCode="General" sourceLinked="1"/>
        <c:majorTickMark val="none"/>
        <c:minorTickMark val="none"/>
        <c:tickLblPos val="nextTo"/>
        <c:crossAx val="927609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18900000" algn="bl" rotWithShape="0">
        <a:prstClr val="black">
          <a:alpha val="40000"/>
        </a:prstClr>
      </a:outerShdw>
    </a:effectLst>
  </c:spPr>
  <c:txPr>
    <a:bodyPr/>
    <a:lstStyle/>
    <a:p>
      <a:pPr>
        <a:defRPr sz="800"/>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CP!$B$1</c:f>
              <c:strCache>
                <c:ptCount val="1"/>
                <c:pt idx="0">
                  <c:v>CP (antal brott)</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CP!$A$2:$A$25</c:f>
              <c:strCache>
                <c:ptCount val="24"/>
                <c:pt idx="0">
                  <c:v>23-jan</c:v>
                </c:pt>
                <c:pt idx="1">
                  <c:v>feb</c:v>
                </c:pt>
                <c:pt idx="2">
                  <c:v>mar</c:v>
                </c:pt>
                <c:pt idx="3">
                  <c:v>apr</c:v>
                </c:pt>
                <c:pt idx="4">
                  <c:v>maj </c:v>
                </c:pt>
                <c:pt idx="5">
                  <c:v>jun</c:v>
                </c:pt>
                <c:pt idx="6">
                  <c:v>jul</c:v>
                </c:pt>
                <c:pt idx="7">
                  <c:v>aug</c:v>
                </c:pt>
                <c:pt idx="8">
                  <c:v>sep</c:v>
                </c:pt>
                <c:pt idx="9">
                  <c:v>okt</c:v>
                </c:pt>
                <c:pt idx="10">
                  <c:v>nov</c:v>
                </c:pt>
                <c:pt idx="11">
                  <c:v>dec</c:v>
                </c:pt>
                <c:pt idx="12">
                  <c:v>24-jan</c:v>
                </c:pt>
                <c:pt idx="13">
                  <c:v>feb</c:v>
                </c:pt>
                <c:pt idx="14">
                  <c:v>mar</c:v>
                </c:pt>
                <c:pt idx="15">
                  <c:v>apr</c:v>
                </c:pt>
                <c:pt idx="16">
                  <c:v>maj</c:v>
                </c:pt>
                <c:pt idx="17">
                  <c:v>jun</c:v>
                </c:pt>
                <c:pt idx="18">
                  <c:v>jul</c:v>
                </c:pt>
                <c:pt idx="19">
                  <c:v>aug</c:v>
                </c:pt>
                <c:pt idx="20">
                  <c:v>sep</c:v>
                </c:pt>
                <c:pt idx="21">
                  <c:v>okt</c:v>
                </c:pt>
                <c:pt idx="22">
                  <c:v>nov</c:v>
                </c:pt>
                <c:pt idx="23">
                  <c:v>dec</c:v>
                </c:pt>
              </c:strCache>
            </c:strRef>
          </c:cat>
          <c:val>
            <c:numRef>
              <c:f>CP!$B$2:$B$25</c:f>
              <c:numCache>
                <c:formatCode>General</c:formatCode>
                <c:ptCount val="24"/>
                <c:pt idx="0">
                  <c:v>1224</c:v>
                </c:pt>
                <c:pt idx="1">
                  <c:v>1159</c:v>
                </c:pt>
                <c:pt idx="2">
                  <c:v>1229</c:v>
                </c:pt>
                <c:pt idx="3">
                  <c:v>1067</c:v>
                </c:pt>
                <c:pt idx="4">
                  <c:v>1081</c:v>
                </c:pt>
                <c:pt idx="5">
                  <c:v>1092</c:v>
                </c:pt>
                <c:pt idx="6">
                  <c:v>1104</c:v>
                </c:pt>
                <c:pt idx="7">
                  <c:v>1115</c:v>
                </c:pt>
                <c:pt idx="8">
                  <c:v>1182</c:v>
                </c:pt>
                <c:pt idx="9">
                  <c:v>1079</c:v>
                </c:pt>
                <c:pt idx="10">
                  <c:v>1172</c:v>
                </c:pt>
                <c:pt idx="11">
                  <c:v>1143</c:v>
                </c:pt>
                <c:pt idx="12">
                  <c:v>1035</c:v>
                </c:pt>
                <c:pt idx="13">
                  <c:v>923</c:v>
                </c:pt>
                <c:pt idx="14">
                  <c:v>845</c:v>
                </c:pt>
                <c:pt idx="15">
                  <c:v>786</c:v>
                </c:pt>
                <c:pt idx="16">
                  <c:v>1048</c:v>
                </c:pt>
                <c:pt idx="17">
                  <c:v>825</c:v>
                </c:pt>
                <c:pt idx="18">
                  <c:v>954</c:v>
                </c:pt>
                <c:pt idx="19">
                  <c:v>883</c:v>
                </c:pt>
                <c:pt idx="20">
                  <c:v>1033</c:v>
                </c:pt>
                <c:pt idx="21">
                  <c:v>1067</c:v>
                </c:pt>
                <c:pt idx="22">
                  <c:v>968</c:v>
                </c:pt>
                <c:pt idx="23">
                  <c:v>941</c:v>
                </c:pt>
              </c:numCache>
            </c:numRef>
          </c:val>
          <c:smooth val="0"/>
          <c:extLst>
            <c:ext xmlns:c16="http://schemas.microsoft.com/office/drawing/2014/chart" uri="{C3380CC4-5D6E-409C-BE32-E72D297353CC}">
              <c16:uniqueId val="{00000000-8E6B-46DD-9DF5-5595F297093C}"/>
            </c:ext>
          </c:extLst>
        </c:ser>
        <c:ser>
          <c:idx val="1"/>
          <c:order val="1"/>
          <c:tx>
            <c:strRef>
              <c:f>CP!$C$1</c:f>
              <c:strCache>
                <c:ptCount val="1"/>
                <c:pt idx="0">
                  <c:v>R12</c:v>
                </c:pt>
              </c:strCache>
            </c:strRef>
          </c:tx>
          <c:spPr>
            <a:ln w="34925" cap="rnd">
              <a:solidFill>
                <a:srgbClr val="92D050"/>
              </a:solidFill>
              <a:prstDash val="dash"/>
              <a:round/>
            </a:ln>
            <a:effectLst>
              <a:outerShdw blurRad="57150" dist="19050" dir="5400000" algn="ctr" rotWithShape="0">
                <a:srgbClr val="000000">
                  <a:alpha val="63000"/>
                </a:srgbClr>
              </a:outerShdw>
            </a:effectLst>
          </c:spPr>
          <c:marker>
            <c:symbol val="none"/>
          </c:marker>
          <c:cat>
            <c:strRef>
              <c:f>CP!$A$2:$A$25</c:f>
              <c:strCache>
                <c:ptCount val="24"/>
                <c:pt idx="0">
                  <c:v>23-jan</c:v>
                </c:pt>
                <c:pt idx="1">
                  <c:v>feb</c:v>
                </c:pt>
                <c:pt idx="2">
                  <c:v>mar</c:v>
                </c:pt>
                <c:pt idx="3">
                  <c:v>apr</c:v>
                </c:pt>
                <c:pt idx="4">
                  <c:v>maj </c:v>
                </c:pt>
                <c:pt idx="5">
                  <c:v>jun</c:v>
                </c:pt>
                <c:pt idx="6">
                  <c:v>jul</c:v>
                </c:pt>
                <c:pt idx="7">
                  <c:v>aug</c:v>
                </c:pt>
                <c:pt idx="8">
                  <c:v>sep</c:v>
                </c:pt>
                <c:pt idx="9">
                  <c:v>okt</c:v>
                </c:pt>
                <c:pt idx="10">
                  <c:v>nov</c:v>
                </c:pt>
                <c:pt idx="11">
                  <c:v>dec</c:v>
                </c:pt>
                <c:pt idx="12">
                  <c:v>24-jan</c:v>
                </c:pt>
                <c:pt idx="13">
                  <c:v>feb</c:v>
                </c:pt>
                <c:pt idx="14">
                  <c:v>mar</c:v>
                </c:pt>
                <c:pt idx="15">
                  <c:v>apr</c:v>
                </c:pt>
                <c:pt idx="16">
                  <c:v>maj</c:v>
                </c:pt>
                <c:pt idx="17">
                  <c:v>jun</c:v>
                </c:pt>
                <c:pt idx="18">
                  <c:v>jul</c:v>
                </c:pt>
                <c:pt idx="19">
                  <c:v>aug</c:v>
                </c:pt>
                <c:pt idx="20">
                  <c:v>sep</c:v>
                </c:pt>
                <c:pt idx="21">
                  <c:v>okt</c:v>
                </c:pt>
                <c:pt idx="22">
                  <c:v>nov</c:v>
                </c:pt>
                <c:pt idx="23">
                  <c:v>dec</c:v>
                </c:pt>
              </c:strCache>
            </c:strRef>
          </c:cat>
          <c:val>
            <c:numRef>
              <c:f>CP!$C$2:$C$25</c:f>
              <c:numCache>
                <c:formatCode>0</c:formatCode>
                <c:ptCount val="24"/>
                <c:pt idx="0">
                  <c:v>1110.2534722222224</c:v>
                </c:pt>
                <c:pt idx="1">
                  <c:v>1110.2534722222224</c:v>
                </c:pt>
                <c:pt idx="2">
                  <c:v>1110.2534722222224</c:v>
                </c:pt>
                <c:pt idx="3">
                  <c:v>1110.2534722222224</c:v>
                </c:pt>
                <c:pt idx="4">
                  <c:v>1110.2534722222224</c:v>
                </c:pt>
                <c:pt idx="5">
                  <c:v>1110.2534722222224</c:v>
                </c:pt>
                <c:pt idx="6">
                  <c:v>1110.2534722222224</c:v>
                </c:pt>
                <c:pt idx="7">
                  <c:v>1110.2534722222224</c:v>
                </c:pt>
                <c:pt idx="8">
                  <c:v>1110.2534722222224</c:v>
                </c:pt>
                <c:pt idx="9">
                  <c:v>1110.2534722222224</c:v>
                </c:pt>
                <c:pt idx="10">
                  <c:v>1110.2534722222224</c:v>
                </c:pt>
                <c:pt idx="11">
                  <c:v>1110.2534722222224</c:v>
                </c:pt>
                <c:pt idx="12">
                  <c:v>1110.2534722222224</c:v>
                </c:pt>
                <c:pt idx="13">
                  <c:v>1110.2534722222224</c:v>
                </c:pt>
                <c:pt idx="14">
                  <c:v>1110.2534722222224</c:v>
                </c:pt>
                <c:pt idx="15">
                  <c:v>1110.2534722222224</c:v>
                </c:pt>
                <c:pt idx="16">
                  <c:v>1110.2534722222224</c:v>
                </c:pt>
                <c:pt idx="17">
                  <c:v>1110.2534722222224</c:v>
                </c:pt>
                <c:pt idx="18">
                  <c:v>1110.2534722222224</c:v>
                </c:pt>
                <c:pt idx="19">
                  <c:v>1110.2534722222224</c:v>
                </c:pt>
                <c:pt idx="20">
                  <c:v>1110.2534722222224</c:v>
                </c:pt>
                <c:pt idx="21">
                  <c:v>1110.2534722222224</c:v>
                </c:pt>
                <c:pt idx="22">
                  <c:v>1110.2534722222224</c:v>
                </c:pt>
                <c:pt idx="23">
                  <c:v>1110.2534722222224</c:v>
                </c:pt>
              </c:numCache>
            </c:numRef>
          </c:val>
          <c:smooth val="0"/>
          <c:extLst>
            <c:ext xmlns:c16="http://schemas.microsoft.com/office/drawing/2014/chart" uri="{C3380CC4-5D6E-409C-BE32-E72D297353CC}">
              <c16:uniqueId val="{00000001-8E6B-46DD-9DF5-5595F297093C}"/>
            </c:ext>
          </c:extLst>
        </c:ser>
        <c:dLbls>
          <c:showLegendKey val="0"/>
          <c:showVal val="0"/>
          <c:showCatName val="0"/>
          <c:showSerName val="0"/>
          <c:showPercent val="0"/>
          <c:showBubbleSize val="0"/>
        </c:dLbls>
        <c:smooth val="0"/>
        <c:axId val="775995008"/>
        <c:axId val="555400016"/>
      </c:lineChart>
      <c:catAx>
        <c:axId val="7759950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5400016"/>
        <c:crosses val="autoZero"/>
        <c:auto val="1"/>
        <c:lblAlgn val="ctr"/>
        <c:lblOffset val="100"/>
        <c:noMultiLvlLbl val="0"/>
      </c:catAx>
      <c:valAx>
        <c:axId val="555400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5995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18900000" algn="bl" rotWithShape="0">
        <a:prstClr val="black">
          <a:alpha val="40000"/>
        </a:prstClr>
      </a:outerShdw>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Annnonsbedrägerier!$B$1</c:f>
              <c:strCache>
                <c:ptCount val="1"/>
                <c:pt idx="0">
                  <c:v>Annonsbedrägeri (antal brott)</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Annnonsbedrägerier!$A$2:$A$25</c:f>
              <c:strCache>
                <c:ptCount val="24"/>
                <c:pt idx="0">
                  <c:v>23-jan</c:v>
                </c:pt>
                <c:pt idx="1">
                  <c:v>feb</c:v>
                </c:pt>
                <c:pt idx="2">
                  <c:v>mar</c:v>
                </c:pt>
                <c:pt idx="3">
                  <c:v>apr</c:v>
                </c:pt>
                <c:pt idx="4">
                  <c:v>maj </c:v>
                </c:pt>
                <c:pt idx="5">
                  <c:v>jun</c:v>
                </c:pt>
                <c:pt idx="6">
                  <c:v>jul</c:v>
                </c:pt>
                <c:pt idx="7">
                  <c:v>aug</c:v>
                </c:pt>
                <c:pt idx="8">
                  <c:v>sep</c:v>
                </c:pt>
                <c:pt idx="9">
                  <c:v>okt</c:v>
                </c:pt>
                <c:pt idx="10">
                  <c:v>nov</c:v>
                </c:pt>
                <c:pt idx="11">
                  <c:v>dec</c:v>
                </c:pt>
                <c:pt idx="12">
                  <c:v>24-jan</c:v>
                </c:pt>
                <c:pt idx="13">
                  <c:v>feb</c:v>
                </c:pt>
                <c:pt idx="14">
                  <c:v>mar</c:v>
                </c:pt>
                <c:pt idx="15">
                  <c:v>apr</c:v>
                </c:pt>
                <c:pt idx="16">
                  <c:v>maj</c:v>
                </c:pt>
                <c:pt idx="17">
                  <c:v>jun</c:v>
                </c:pt>
                <c:pt idx="18">
                  <c:v>jul</c:v>
                </c:pt>
                <c:pt idx="19">
                  <c:v>aug</c:v>
                </c:pt>
                <c:pt idx="20">
                  <c:v>sep</c:v>
                </c:pt>
                <c:pt idx="21">
                  <c:v>okt</c:v>
                </c:pt>
                <c:pt idx="22">
                  <c:v>nov</c:v>
                </c:pt>
                <c:pt idx="23">
                  <c:v>dec</c:v>
                </c:pt>
              </c:strCache>
            </c:strRef>
          </c:cat>
          <c:val>
            <c:numRef>
              <c:f>Annnonsbedrägerier!$B$2:$B$25</c:f>
              <c:numCache>
                <c:formatCode>General</c:formatCode>
                <c:ptCount val="24"/>
                <c:pt idx="0">
                  <c:v>2299</c:v>
                </c:pt>
                <c:pt idx="1">
                  <c:v>2240</c:v>
                </c:pt>
                <c:pt idx="2">
                  <c:v>2558</c:v>
                </c:pt>
                <c:pt idx="3">
                  <c:v>2090</c:v>
                </c:pt>
                <c:pt idx="4">
                  <c:v>2115</c:v>
                </c:pt>
                <c:pt idx="5">
                  <c:v>2159</c:v>
                </c:pt>
                <c:pt idx="6">
                  <c:v>2406</c:v>
                </c:pt>
                <c:pt idx="7">
                  <c:v>2435</c:v>
                </c:pt>
                <c:pt idx="8">
                  <c:v>2163</c:v>
                </c:pt>
                <c:pt idx="9">
                  <c:v>2334</c:v>
                </c:pt>
                <c:pt idx="10">
                  <c:v>2263</c:v>
                </c:pt>
                <c:pt idx="11">
                  <c:v>2079</c:v>
                </c:pt>
                <c:pt idx="12">
                  <c:v>2464</c:v>
                </c:pt>
                <c:pt idx="13">
                  <c:v>2008</c:v>
                </c:pt>
                <c:pt idx="14">
                  <c:v>1742</c:v>
                </c:pt>
                <c:pt idx="15">
                  <c:v>2151</c:v>
                </c:pt>
                <c:pt idx="16">
                  <c:v>2288</c:v>
                </c:pt>
                <c:pt idx="17">
                  <c:v>1682</c:v>
                </c:pt>
                <c:pt idx="18">
                  <c:v>2086</c:v>
                </c:pt>
                <c:pt idx="19">
                  <c:v>2376</c:v>
                </c:pt>
                <c:pt idx="20">
                  <c:v>1983</c:v>
                </c:pt>
                <c:pt idx="21">
                  <c:v>2022</c:v>
                </c:pt>
                <c:pt idx="22">
                  <c:v>1968</c:v>
                </c:pt>
                <c:pt idx="23">
                  <c:v>2043</c:v>
                </c:pt>
              </c:numCache>
            </c:numRef>
          </c:val>
          <c:smooth val="0"/>
          <c:extLst>
            <c:ext xmlns:c16="http://schemas.microsoft.com/office/drawing/2014/chart" uri="{C3380CC4-5D6E-409C-BE32-E72D297353CC}">
              <c16:uniqueId val="{00000000-97EE-480B-925F-F2A4DC903C59}"/>
            </c:ext>
          </c:extLst>
        </c:ser>
        <c:ser>
          <c:idx val="2"/>
          <c:order val="1"/>
          <c:tx>
            <c:strRef>
              <c:f>Annnonsbedrägerier!$C$1</c:f>
              <c:strCache>
                <c:ptCount val="1"/>
                <c:pt idx="0">
                  <c:v>R12</c:v>
                </c:pt>
              </c:strCache>
            </c:strRef>
          </c:tx>
          <c:spPr>
            <a:ln w="34925" cap="rnd">
              <a:solidFill>
                <a:srgbClr val="92D050"/>
              </a:solidFill>
              <a:prstDash val="dash"/>
              <a:round/>
            </a:ln>
            <a:effectLst>
              <a:outerShdw blurRad="57150" dist="19050" dir="5400000" algn="ctr" rotWithShape="0">
                <a:srgbClr val="000000">
                  <a:alpha val="63000"/>
                </a:srgbClr>
              </a:outerShdw>
            </a:effectLst>
          </c:spPr>
          <c:marker>
            <c:symbol val="none"/>
          </c:marker>
          <c:cat>
            <c:strRef>
              <c:f>Annnonsbedrägerier!$A$2:$A$25</c:f>
              <c:strCache>
                <c:ptCount val="24"/>
                <c:pt idx="0">
                  <c:v>23-jan</c:v>
                </c:pt>
                <c:pt idx="1">
                  <c:v>feb</c:v>
                </c:pt>
                <c:pt idx="2">
                  <c:v>mar</c:v>
                </c:pt>
                <c:pt idx="3">
                  <c:v>apr</c:v>
                </c:pt>
                <c:pt idx="4">
                  <c:v>maj </c:v>
                </c:pt>
                <c:pt idx="5">
                  <c:v>jun</c:v>
                </c:pt>
                <c:pt idx="6">
                  <c:v>jul</c:v>
                </c:pt>
                <c:pt idx="7">
                  <c:v>aug</c:v>
                </c:pt>
                <c:pt idx="8">
                  <c:v>sep</c:v>
                </c:pt>
                <c:pt idx="9">
                  <c:v>okt</c:v>
                </c:pt>
                <c:pt idx="10">
                  <c:v>nov</c:v>
                </c:pt>
                <c:pt idx="11">
                  <c:v>dec</c:v>
                </c:pt>
                <c:pt idx="12">
                  <c:v>24-jan</c:v>
                </c:pt>
                <c:pt idx="13">
                  <c:v>feb</c:v>
                </c:pt>
                <c:pt idx="14">
                  <c:v>mar</c:v>
                </c:pt>
                <c:pt idx="15">
                  <c:v>apr</c:v>
                </c:pt>
                <c:pt idx="16">
                  <c:v>maj</c:v>
                </c:pt>
                <c:pt idx="17">
                  <c:v>jun</c:v>
                </c:pt>
                <c:pt idx="18">
                  <c:v>jul</c:v>
                </c:pt>
                <c:pt idx="19">
                  <c:v>aug</c:v>
                </c:pt>
                <c:pt idx="20">
                  <c:v>sep</c:v>
                </c:pt>
                <c:pt idx="21">
                  <c:v>okt</c:v>
                </c:pt>
                <c:pt idx="22">
                  <c:v>nov</c:v>
                </c:pt>
                <c:pt idx="23">
                  <c:v>dec</c:v>
                </c:pt>
              </c:strCache>
            </c:strRef>
          </c:cat>
          <c:val>
            <c:numRef>
              <c:f>Annnonsbedrägerier!$C$2:$C$25</c:f>
              <c:numCache>
                <c:formatCode>0</c:formatCode>
                <c:ptCount val="24"/>
                <c:pt idx="0">
                  <c:v>2228.5416666666665</c:v>
                </c:pt>
                <c:pt idx="1">
                  <c:v>2228.5416666666665</c:v>
                </c:pt>
                <c:pt idx="2">
                  <c:v>2228.5416666666665</c:v>
                </c:pt>
                <c:pt idx="3">
                  <c:v>2228.5416666666665</c:v>
                </c:pt>
                <c:pt idx="4">
                  <c:v>2228.5416666666665</c:v>
                </c:pt>
                <c:pt idx="5">
                  <c:v>2228.5416666666665</c:v>
                </c:pt>
                <c:pt idx="6">
                  <c:v>2228.5416666666665</c:v>
                </c:pt>
                <c:pt idx="7">
                  <c:v>2228.5416666666665</c:v>
                </c:pt>
                <c:pt idx="8">
                  <c:v>2228.5416666666665</c:v>
                </c:pt>
                <c:pt idx="9">
                  <c:v>2228.5416666666665</c:v>
                </c:pt>
                <c:pt idx="10">
                  <c:v>2228.5416666666665</c:v>
                </c:pt>
                <c:pt idx="11">
                  <c:v>2228.5416666666665</c:v>
                </c:pt>
                <c:pt idx="12">
                  <c:v>2228.5416666666665</c:v>
                </c:pt>
                <c:pt idx="13">
                  <c:v>2228.5416666666665</c:v>
                </c:pt>
                <c:pt idx="14">
                  <c:v>2228.5416666666665</c:v>
                </c:pt>
                <c:pt idx="15">
                  <c:v>2228.5416666666665</c:v>
                </c:pt>
                <c:pt idx="16">
                  <c:v>2228.5416666666665</c:v>
                </c:pt>
                <c:pt idx="17">
                  <c:v>2228.5416666666665</c:v>
                </c:pt>
                <c:pt idx="18">
                  <c:v>2228.5416666666665</c:v>
                </c:pt>
                <c:pt idx="19">
                  <c:v>2228.5416666666665</c:v>
                </c:pt>
                <c:pt idx="20">
                  <c:v>2228.5416666666665</c:v>
                </c:pt>
                <c:pt idx="21">
                  <c:v>2228.5416666666665</c:v>
                </c:pt>
                <c:pt idx="22">
                  <c:v>2228.5416666666665</c:v>
                </c:pt>
                <c:pt idx="23">
                  <c:v>2228.5416666666665</c:v>
                </c:pt>
              </c:numCache>
            </c:numRef>
          </c:val>
          <c:smooth val="0"/>
          <c:extLst>
            <c:ext xmlns:c16="http://schemas.microsoft.com/office/drawing/2014/chart" uri="{C3380CC4-5D6E-409C-BE32-E72D297353CC}">
              <c16:uniqueId val="{00000001-97EE-480B-925F-F2A4DC903C59}"/>
            </c:ext>
          </c:extLst>
        </c:ser>
        <c:dLbls>
          <c:showLegendKey val="0"/>
          <c:showVal val="0"/>
          <c:showCatName val="0"/>
          <c:showSerName val="0"/>
          <c:showPercent val="0"/>
          <c:showBubbleSize val="0"/>
        </c:dLbls>
        <c:smooth val="0"/>
        <c:axId val="871043519"/>
        <c:axId val="882007263"/>
      </c:lineChart>
      <c:catAx>
        <c:axId val="87104351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82007263"/>
        <c:crosses val="autoZero"/>
        <c:auto val="1"/>
        <c:lblAlgn val="ctr"/>
        <c:lblOffset val="100"/>
        <c:noMultiLvlLbl val="0"/>
      </c:catAx>
      <c:valAx>
        <c:axId val="8820072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710435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18900000" algn="bl" rotWithShape="0">
        <a:prstClr val="black">
          <a:alpha val="40000"/>
        </a:prstClr>
      </a:outerShdw>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25341586639498E-2"/>
          <c:y val="7.1171357251392606E-2"/>
          <c:w val="0.93432020709116093"/>
          <c:h val="0.70985783341259057"/>
        </c:manualLayout>
      </c:layout>
      <c:barChart>
        <c:barDir val="col"/>
        <c:grouping val="clustered"/>
        <c:varyColors val="0"/>
        <c:ser>
          <c:idx val="0"/>
          <c:order val="0"/>
          <c:tx>
            <c:strRef>
              <c:f>Annnonsbedrägerier!$A$31</c:f>
              <c:strCache>
                <c:ptCount val="1"/>
                <c:pt idx="0">
                  <c:v>24-dec</c:v>
                </c:pt>
              </c:strCache>
            </c:strRef>
          </c:tx>
          <c:spPr>
            <a:solidFill>
              <a:schemeClr val="accent1"/>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Annnonsbedrägerier!$B$30</c:f>
              <c:strCache>
                <c:ptCount val="1"/>
                <c:pt idx="0">
                  <c:v>Annonsbedrägeri (antal brott)</c:v>
                </c:pt>
              </c:strCache>
            </c:strRef>
          </c:cat>
          <c:val>
            <c:numRef>
              <c:f>Annnonsbedrägerier!$B$31</c:f>
              <c:numCache>
                <c:formatCode>General</c:formatCode>
                <c:ptCount val="1"/>
                <c:pt idx="0">
                  <c:v>2043</c:v>
                </c:pt>
              </c:numCache>
            </c:numRef>
          </c:val>
          <c:extLst>
            <c:ext xmlns:c16="http://schemas.microsoft.com/office/drawing/2014/chart" uri="{C3380CC4-5D6E-409C-BE32-E72D297353CC}">
              <c16:uniqueId val="{00000000-D4C1-4E8D-96CC-B2EBB0B77031}"/>
            </c:ext>
          </c:extLst>
        </c:ser>
        <c:ser>
          <c:idx val="1"/>
          <c:order val="1"/>
          <c:tx>
            <c:strRef>
              <c:f>Annnonsbedrägerier!$A$32</c:f>
              <c:strCache>
                <c:ptCount val="1"/>
                <c:pt idx="0">
                  <c:v>23-dec</c:v>
                </c:pt>
              </c:strCache>
            </c:strRef>
          </c:tx>
          <c:spPr>
            <a:solidFill>
              <a:srgbClr val="C0000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Annnonsbedrägerier!$B$30</c:f>
              <c:strCache>
                <c:ptCount val="1"/>
                <c:pt idx="0">
                  <c:v>Annonsbedrägeri (antal brott)</c:v>
                </c:pt>
              </c:strCache>
            </c:strRef>
          </c:cat>
          <c:val>
            <c:numRef>
              <c:f>Annnonsbedrägerier!$B$32</c:f>
              <c:numCache>
                <c:formatCode>General</c:formatCode>
                <c:ptCount val="1"/>
                <c:pt idx="0">
                  <c:v>2079</c:v>
                </c:pt>
              </c:numCache>
            </c:numRef>
          </c:val>
          <c:extLst>
            <c:ext xmlns:c16="http://schemas.microsoft.com/office/drawing/2014/chart" uri="{C3380CC4-5D6E-409C-BE32-E72D297353CC}">
              <c16:uniqueId val="{00000001-D4C1-4E8D-96CC-B2EBB0B77031}"/>
            </c:ext>
          </c:extLst>
        </c:ser>
        <c:dLbls>
          <c:showLegendKey val="0"/>
          <c:showVal val="0"/>
          <c:showCatName val="0"/>
          <c:showSerName val="0"/>
          <c:showPercent val="0"/>
          <c:showBubbleSize val="0"/>
        </c:dLbls>
        <c:gapWidth val="219"/>
        <c:overlap val="-27"/>
        <c:axId val="2115395824"/>
        <c:axId val="1943953904"/>
      </c:barChart>
      <c:catAx>
        <c:axId val="211539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crossAx val="1943953904"/>
        <c:crosses val="autoZero"/>
        <c:auto val="1"/>
        <c:lblAlgn val="ctr"/>
        <c:lblOffset val="100"/>
        <c:noMultiLvlLbl val="0"/>
      </c:catAx>
      <c:valAx>
        <c:axId val="1943953904"/>
        <c:scaling>
          <c:orientation val="minMax"/>
          <c:min val="0"/>
        </c:scaling>
        <c:delete val="1"/>
        <c:axPos val="l"/>
        <c:majorGridlines>
          <c:spPr>
            <a:ln w="9525" cap="flat" cmpd="sng" algn="ctr">
              <a:noFill/>
              <a:round/>
            </a:ln>
            <a:effectLst/>
          </c:spPr>
        </c:majorGridlines>
        <c:numFmt formatCode="General" sourceLinked="1"/>
        <c:majorTickMark val="none"/>
        <c:minorTickMark val="none"/>
        <c:tickLblPos val="nextTo"/>
        <c:crossAx val="2115395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18900000" algn="bl" rotWithShape="0">
        <a:prstClr val="black">
          <a:alpha val="40000"/>
        </a:prstClr>
      </a:outerShdw>
    </a:effectLst>
  </c:spPr>
  <c:txPr>
    <a:bodyPr/>
    <a:lstStyle/>
    <a:p>
      <a:pPr>
        <a:defRPr sz="800"/>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idhuvud_v"/>
          <p:cNvSpPr>
            <a:spLocks noGrp="1" noChangeArrowheads="1"/>
          </p:cNvSpPr>
          <p:nvPr>
            <p:ph type="hdr" sz="quarter"/>
          </p:nvPr>
        </p:nvSpPr>
        <p:spPr bwMode="auto">
          <a:xfrm>
            <a:off x="0" y="1"/>
            <a:ext cx="490943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r>
              <a:rPr lang="sv-SE" dirty="0"/>
              <a:t> </a:t>
            </a:r>
          </a:p>
        </p:txBody>
      </p:sp>
      <p:sp>
        <p:nvSpPr>
          <p:cNvPr id="3075" name="sidhuvud_h"/>
          <p:cNvSpPr>
            <a:spLocks noGrp="1" noChangeArrowheads="1"/>
          </p:cNvSpPr>
          <p:nvPr>
            <p:ph type="dt" sz="quarter" idx="1"/>
          </p:nvPr>
        </p:nvSpPr>
        <p:spPr bwMode="auto">
          <a:xfrm>
            <a:off x="4984963" y="1"/>
            <a:ext cx="18127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r>
              <a:rPr lang="sv-SE" dirty="0"/>
              <a:t>2025-01-28</a:t>
            </a:r>
          </a:p>
        </p:txBody>
      </p:sp>
      <p:sp>
        <p:nvSpPr>
          <p:cNvPr id="3076" name="sidfot_v"/>
          <p:cNvSpPr>
            <a:spLocks noGrp="1" noChangeArrowheads="1"/>
          </p:cNvSpPr>
          <p:nvPr>
            <p:ph type="ftr" sz="quarter" idx="2"/>
          </p:nvPr>
        </p:nvSpPr>
        <p:spPr bwMode="auto">
          <a:xfrm>
            <a:off x="0" y="9380538"/>
            <a:ext cx="604237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r>
              <a:rPr lang="sv-SE" dirty="0"/>
              <a:t> </a:t>
            </a:r>
          </a:p>
        </p:txBody>
      </p:sp>
      <p:sp>
        <p:nvSpPr>
          <p:cNvPr id="3077" name="Rectangle 5"/>
          <p:cNvSpPr>
            <a:spLocks noGrp="1" noChangeArrowheads="1"/>
          </p:cNvSpPr>
          <p:nvPr>
            <p:ph type="sldNum" sz="quarter" idx="3"/>
          </p:nvPr>
        </p:nvSpPr>
        <p:spPr bwMode="auto">
          <a:xfrm>
            <a:off x="6193437" y="9380538"/>
            <a:ext cx="60423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03F1A724-DC2C-4914-AF46-D803EDFF4037}" type="slidenum">
              <a:rPr lang="sv-SE"/>
              <a:pPr/>
              <a:t>‹#›</a:t>
            </a:fld>
            <a:endParaRPr lang="sv-SE"/>
          </a:p>
        </p:txBody>
      </p:sp>
    </p:spTree>
    <p:extLst>
      <p:ext uri="{BB962C8B-B14F-4D97-AF65-F5344CB8AC3E}">
        <p14:creationId xmlns:p14="http://schemas.microsoft.com/office/powerpoint/2010/main" val="3884872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446088" y="746125"/>
            <a:ext cx="5905500" cy="3690938"/>
          </a:xfrm>
          <a:prstGeom prst="rect">
            <a:avLst/>
          </a:prstGeom>
          <a:no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04784" y="4690269"/>
            <a:ext cx="4986535" cy="444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54" name="sidfot_v_n"/>
          <p:cNvSpPr>
            <a:spLocks noChangeArrowheads="1"/>
          </p:cNvSpPr>
          <p:nvPr/>
        </p:nvSpPr>
        <p:spPr bwMode="auto">
          <a:xfrm>
            <a:off x="0" y="9380538"/>
            <a:ext cx="596684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sv-SE" sz="1200" dirty="0">
                <a:latin typeface="Times New Roman" charset="0"/>
              </a:rPr>
              <a:t> </a:t>
            </a:r>
          </a:p>
        </p:txBody>
      </p:sp>
      <p:sp>
        <p:nvSpPr>
          <p:cNvPr id="2057" name="Rectangle 9"/>
          <p:cNvSpPr>
            <a:spLocks noChangeArrowheads="1"/>
          </p:cNvSpPr>
          <p:nvPr/>
        </p:nvSpPr>
        <p:spPr bwMode="auto">
          <a:xfrm>
            <a:off x="6190290" y="9380538"/>
            <a:ext cx="60423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fld id="{1CE0CDAB-8E91-4251-9523-5A6A99D7A74F}" type="slidenum">
              <a:rPr lang="sv-SE" sz="1200">
                <a:latin typeface="Times New Roman" charset="0"/>
              </a:rPr>
              <a:pPr algn="r"/>
              <a:t>‹#›</a:t>
            </a:fld>
            <a:endParaRPr lang="sv-SE" sz="1200">
              <a:latin typeface="Times New Roman" charset="0"/>
            </a:endParaRPr>
          </a:p>
        </p:txBody>
      </p:sp>
      <p:sp>
        <p:nvSpPr>
          <p:cNvPr id="8" name="sidhuvud_v_n"/>
          <p:cNvSpPr>
            <a:spLocks noGrp="1" noChangeArrowheads="1"/>
          </p:cNvSpPr>
          <p:nvPr>
            <p:ph type="hdr" sz="quarter"/>
          </p:nvPr>
        </p:nvSpPr>
        <p:spPr bwMode="auto">
          <a:xfrm>
            <a:off x="0" y="1"/>
            <a:ext cx="490943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r>
              <a:rPr lang="sv-SE" dirty="0"/>
              <a:t> </a:t>
            </a:r>
          </a:p>
        </p:txBody>
      </p:sp>
      <p:sp>
        <p:nvSpPr>
          <p:cNvPr id="9" name="sidhuvud_h_n"/>
          <p:cNvSpPr>
            <a:spLocks noGrp="1" noChangeArrowheads="1"/>
          </p:cNvSpPr>
          <p:nvPr>
            <p:ph type="dt" sz="quarter" idx="1"/>
          </p:nvPr>
        </p:nvSpPr>
        <p:spPr bwMode="auto">
          <a:xfrm>
            <a:off x="4984963" y="1"/>
            <a:ext cx="18127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r>
              <a:rPr lang="sv-SE" dirty="0"/>
              <a:t>2025-01-28</a:t>
            </a:r>
          </a:p>
        </p:txBody>
      </p:sp>
    </p:spTree>
    <p:extLst>
      <p:ext uri="{BB962C8B-B14F-4D97-AF65-F5344CB8AC3E}">
        <p14:creationId xmlns:p14="http://schemas.microsoft.com/office/powerpoint/2010/main" val="17507437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charset="0"/>
        <a:ea typeface="+mn-ea"/>
        <a:cs typeface="+mn-cs"/>
      </a:defRPr>
    </a:lvl1pPr>
    <a:lvl2pPr marL="405216" algn="l" rtl="0" eaLnBrk="0" fontAlgn="base" hangingPunct="0">
      <a:spcBef>
        <a:spcPct val="30000"/>
      </a:spcBef>
      <a:spcAft>
        <a:spcPct val="0"/>
      </a:spcAft>
      <a:defRPr sz="1100" kern="1200">
        <a:solidFill>
          <a:schemeClr val="tx1"/>
        </a:solidFill>
        <a:latin typeface="Times New Roman" charset="0"/>
        <a:ea typeface="+mn-ea"/>
        <a:cs typeface="+mn-cs"/>
      </a:defRPr>
    </a:lvl2pPr>
    <a:lvl3pPr marL="810433" algn="l" rtl="0" eaLnBrk="0" fontAlgn="base" hangingPunct="0">
      <a:spcBef>
        <a:spcPct val="30000"/>
      </a:spcBef>
      <a:spcAft>
        <a:spcPct val="0"/>
      </a:spcAft>
      <a:defRPr sz="1100" kern="1200">
        <a:solidFill>
          <a:schemeClr val="tx1"/>
        </a:solidFill>
        <a:latin typeface="Times New Roman" charset="0"/>
        <a:ea typeface="+mn-ea"/>
        <a:cs typeface="+mn-cs"/>
      </a:defRPr>
    </a:lvl3pPr>
    <a:lvl4pPr marL="1215649" algn="l" rtl="0" eaLnBrk="0" fontAlgn="base" hangingPunct="0">
      <a:spcBef>
        <a:spcPct val="30000"/>
      </a:spcBef>
      <a:spcAft>
        <a:spcPct val="0"/>
      </a:spcAft>
      <a:defRPr sz="1100" kern="1200">
        <a:solidFill>
          <a:schemeClr val="tx1"/>
        </a:solidFill>
        <a:latin typeface="Times New Roman" charset="0"/>
        <a:ea typeface="+mn-ea"/>
        <a:cs typeface="+mn-cs"/>
      </a:defRPr>
    </a:lvl4pPr>
    <a:lvl5pPr marL="1620865" algn="l" rtl="0" eaLnBrk="0" fontAlgn="base" hangingPunct="0">
      <a:spcBef>
        <a:spcPct val="30000"/>
      </a:spcBef>
      <a:spcAft>
        <a:spcPct val="0"/>
      </a:spcAft>
      <a:defRPr sz="1100" kern="1200">
        <a:solidFill>
          <a:schemeClr val="tx1"/>
        </a:solidFill>
        <a:latin typeface="Times New Roman" charset="0"/>
        <a:ea typeface="+mn-ea"/>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993338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7656" name="Rectangle 1032"/>
          <p:cNvSpPr>
            <a:spLocks noChangeArrowheads="1"/>
          </p:cNvSpPr>
          <p:nvPr/>
        </p:nvSpPr>
        <p:spPr bwMode="auto">
          <a:xfrm>
            <a:off x="8619393" y="5217584"/>
            <a:ext cx="375138" cy="24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200" tIns="39396" rIns="80200" bIns="39396">
            <a:spAutoFit/>
          </a:bodyPr>
          <a:lstStyle/>
          <a:p>
            <a:pPr>
              <a:spcBef>
                <a:spcPct val="50000"/>
              </a:spcBef>
            </a:pPr>
            <a:fld id="{6077BA2F-4F97-47ED-BC04-84ECAD999CBA}" type="slidenum">
              <a:rPr lang="sv-SE" sz="1100">
                <a:solidFill>
                  <a:schemeClr val="bg1"/>
                </a:solidFill>
              </a:rPr>
              <a:pPr>
                <a:spcBef>
                  <a:spcPct val="50000"/>
                </a:spcBef>
              </a:pPr>
              <a:t>‹#›</a:t>
            </a:fld>
            <a:endParaRPr lang="sv-SE" sz="1100"/>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5891" y="190800"/>
            <a:ext cx="763731" cy="1072800"/>
          </a:xfrm>
          <a:prstGeom prst="rect">
            <a:avLst/>
          </a:prstGeom>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166" y="4000500"/>
            <a:ext cx="5486400" cy="472282"/>
          </a:xfrm>
        </p:spPr>
        <p:txBody>
          <a:bodyPr anchor="b"/>
          <a:lstStyle>
            <a:lvl1pPr algn="l">
              <a:defRPr sz="1800" b="1"/>
            </a:lvl1pPr>
          </a:lstStyle>
          <a:p>
            <a:r>
              <a:rPr lang="sv-SE"/>
              <a:t>Klicka här för att ändra mall för rubrikformat</a:t>
            </a:r>
            <a:endParaRPr lang="sv-SE" dirty="0"/>
          </a:p>
        </p:txBody>
      </p:sp>
      <p:sp>
        <p:nvSpPr>
          <p:cNvPr id="3" name="Platshållare för bild 2"/>
          <p:cNvSpPr>
            <a:spLocks noGrp="1"/>
          </p:cNvSpPr>
          <p:nvPr>
            <p:ph type="pic" idx="1"/>
          </p:nvPr>
        </p:nvSpPr>
        <p:spPr>
          <a:xfrm>
            <a:off x="1792166" y="510646"/>
            <a:ext cx="5486400" cy="3429000"/>
          </a:xfrm>
        </p:spPr>
        <p:txBody>
          <a:bodyPr/>
          <a:lstStyle>
            <a:lvl1pPr marL="0" indent="0">
              <a:buNone/>
              <a:defRPr sz="2800"/>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r>
              <a:rPr lang="sv-SE"/>
              <a:t>Klicka på ikonen för att lägga till en bild</a:t>
            </a:r>
          </a:p>
        </p:txBody>
      </p:sp>
      <p:sp>
        <p:nvSpPr>
          <p:cNvPr id="4" name="Platshållare för text 3"/>
          <p:cNvSpPr>
            <a:spLocks noGrp="1"/>
          </p:cNvSpPr>
          <p:nvPr>
            <p:ph type="body" sz="half" idx="2"/>
          </p:nvPr>
        </p:nvSpPr>
        <p:spPr>
          <a:xfrm>
            <a:off x="1792166" y="4472782"/>
            <a:ext cx="5486400" cy="544958"/>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sv-SE"/>
              <a:t>Redigera format för bakgrundstext</a:t>
            </a:r>
          </a:p>
        </p:txBody>
      </p:sp>
    </p:spTree>
    <p:extLst>
      <p:ext uri="{BB962C8B-B14F-4D97-AF65-F5344CB8AC3E}">
        <p14:creationId xmlns:p14="http://schemas.microsoft.com/office/powerpoint/2010/main" val="4137609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92865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71139" y="317500"/>
            <a:ext cx="1921120" cy="4572000"/>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703385" y="317500"/>
            <a:ext cx="5627077" cy="45720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3065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Languagetext_Bildbakgrund"/>
          <p:cNvSpPr txBox="1">
            <a:spLocks noChangeArrowheads="1"/>
          </p:cNvSpPr>
          <p:nvPr userDrawn="1"/>
        </p:nvSpPr>
        <p:spPr bwMode="auto">
          <a:xfrm>
            <a:off x="2851200" y="5382000"/>
            <a:ext cx="5625969" cy="192000"/>
          </a:xfrm>
          <a:prstGeom prst="rect">
            <a:avLst/>
          </a:prstGeom>
          <a:noFill/>
          <a:ln w="12700">
            <a:noFill/>
            <a:miter lim="800000"/>
            <a:headEnd/>
            <a:tailEnd/>
          </a:ln>
          <a:effectLst/>
        </p:spPr>
        <p:txBody>
          <a:bodyPr lIns="0" tIns="41479" rIns="79767" bIns="0"/>
          <a:lstStyle/>
          <a:p>
            <a:pPr algn="r"/>
            <a:endParaRPr lang="sv-SE" sz="1200" dirty="0">
              <a:solidFill>
                <a:srgbClr val="003B79"/>
              </a:solidFill>
              <a:latin typeface="Times New Roman" pitchFamily="18" charset="0"/>
              <a:cs typeface="Times New Roman" pitchFamily="18" charset="0"/>
            </a:endParaRPr>
          </a:p>
        </p:txBody>
      </p:sp>
    </p:spTree>
    <p:extLst>
      <p:ext uri="{BB962C8B-B14F-4D97-AF65-F5344CB8AC3E}">
        <p14:creationId xmlns:p14="http://schemas.microsoft.com/office/powerpoint/2010/main" val="170523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t bakgrund polislogotyp">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44D7F30-A8E5-428C-AA21-119FF4DB5826}"/>
              </a:ext>
            </a:extLst>
          </p:cNvPr>
          <p:cNvSpPr/>
          <p:nvPr userDrawn="1"/>
        </p:nvSpPr>
        <p:spPr bwMode="auto">
          <a:xfrm>
            <a:off x="-18000" y="-18000"/>
            <a:ext cx="9180000" cy="5733000"/>
          </a:xfrm>
          <a:prstGeom prst="rect">
            <a:avLst/>
          </a:prstGeom>
          <a:solidFill>
            <a:schemeClr val="bg1"/>
          </a:solidFill>
          <a:ln w="12699"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ndParaRPr>
          </a:p>
        </p:txBody>
      </p:sp>
      <p:pic>
        <p:nvPicPr>
          <p:cNvPr id="6" name="Bildobjekt 5">
            <a:extLst>
              <a:ext uri="{FF2B5EF4-FFF2-40B4-BE49-F238E27FC236}">
                <a16:creationId xmlns:a16="http://schemas.microsoft.com/office/drawing/2014/main" id="{0AB316FA-E845-4AEF-BB27-91A57BBF7C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408" y="265212"/>
            <a:ext cx="512570" cy="720000"/>
          </a:xfrm>
          <a:prstGeom prst="rect">
            <a:avLst/>
          </a:prstGeom>
        </p:spPr>
      </p:pic>
      <p:sp>
        <p:nvSpPr>
          <p:cNvPr id="5" name="Rectangle 8">
            <a:extLst>
              <a:ext uri="{FF2B5EF4-FFF2-40B4-BE49-F238E27FC236}">
                <a16:creationId xmlns:a16="http://schemas.microsoft.com/office/drawing/2014/main" id="{E1F2C01A-202A-4F0C-B25C-897896A6D32A}"/>
              </a:ext>
            </a:extLst>
          </p:cNvPr>
          <p:cNvSpPr>
            <a:spLocks noChangeArrowheads="1"/>
          </p:cNvSpPr>
          <p:nvPr userDrawn="1"/>
        </p:nvSpPr>
        <p:spPr bwMode="auto">
          <a:xfrm>
            <a:off x="8478000" y="5217584"/>
            <a:ext cx="446400" cy="24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200" tIns="39396" rIns="80200" bIns="39396">
            <a:spAutoFit/>
          </a:bodyPr>
          <a:lstStyle/>
          <a:p>
            <a:pPr algn="r">
              <a:spcBef>
                <a:spcPct val="50000"/>
              </a:spcBef>
            </a:pPr>
            <a:fld id="{FE9CE125-4B7D-4DAD-AFDF-FC7D0B70E349}" type="slidenum">
              <a:rPr lang="sv-SE" sz="1100"/>
              <a:pPr algn="r">
                <a:spcBef>
                  <a:spcPct val="50000"/>
                </a:spcBef>
              </a:pPr>
              <a:t>‹#›</a:t>
            </a:fld>
            <a:endParaRPr lang="sv-SE" sz="1100" dirty="0"/>
          </a:p>
        </p:txBody>
      </p:sp>
    </p:spTree>
    <p:extLst>
      <p:ext uri="{BB962C8B-B14F-4D97-AF65-F5344CB8AC3E}">
        <p14:creationId xmlns:p14="http://schemas.microsoft.com/office/powerpoint/2010/main" val="602262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435" y="3672417"/>
            <a:ext cx="7772400" cy="1135063"/>
          </a:xfrm>
        </p:spPr>
        <p:txBody>
          <a:bodyPr anchor="t"/>
          <a:lstStyle>
            <a:lvl1pPr algn="l">
              <a:defRPr sz="3500" b="1" cap="all"/>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722435" y="2422261"/>
            <a:ext cx="7772400" cy="1250156"/>
          </a:xfrm>
        </p:spPr>
        <p:txBody>
          <a:bodyPr anchor="b"/>
          <a:lstStyle>
            <a:lvl1pPr marL="0" indent="0">
              <a:buNone/>
              <a:defRPr sz="1800"/>
            </a:lvl1pPr>
            <a:lvl2pPr marL="405216" indent="0">
              <a:buNone/>
              <a:defRPr sz="1600"/>
            </a:lvl2pPr>
            <a:lvl3pPr marL="810433" indent="0">
              <a:buNone/>
              <a:defRPr sz="1400"/>
            </a:lvl3pPr>
            <a:lvl4pPr marL="1215649" indent="0">
              <a:buNone/>
              <a:defRPr sz="1200"/>
            </a:lvl4pPr>
            <a:lvl5pPr marL="1620865" indent="0">
              <a:buNone/>
              <a:defRPr sz="1200"/>
            </a:lvl5pPr>
            <a:lvl6pPr marL="2026082" indent="0">
              <a:buNone/>
              <a:defRPr sz="1200"/>
            </a:lvl6pPr>
            <a:lvl7pPr marL="2431298" indent="0">
              <a:buNone/>
              <a:defRPr sz="1200"/>
            </a:lvl7pPr>
            <a:lvl8pPr marL="2836515" indent="0">
              <a:buNone/>
              <a:defRPr sz="1200"/>
            </a:lvl8pPr>
            <a:lvl9pPr marL="3241731" indent="0">
              <a:buNone/>
              <a:defRPr sz="1200"/>
            </a:lvl9pPr>
          </a:lstStyle>
          <a:p>
            <a:pPr lvl="0"/>
            <a:r>
              <a:rPr lang="sv-SE"/>
              <a:t>Redigera format för bakgrundstext</a:t>
            </a:r>
          </a:p>
        </p:txBody>
      </p:sp>
    </p:spTree>
    <p:extLst>
      <p:ext uri="{BB962C8B-B14F-4D97-AF65-F5344CB8AC3E}">
        <p14:creationId xmlns:p14="http://schemas.microsoft.com/office/powerpoint/2010/main" val="271297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703385" y="1345332"/>
            <a:ext cx="3748454" cy="354416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92515" y="1345332"/>
            <a:ext cx="3799743" cy="354416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078524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28865"/>
            <a:ext cx="8229600" cy="952500"/>
          </a:xfrm>
        </p:spPr>
        <p:txBody>
          <a:bodyPr/>
          <a:lstStyle>
            <a:lvl1pPr>
              <a:defRPr/>
            </a:lvl1pPr>
          </a:lstStyle>
          <a:p>
            <a:r>
              <a:rPr lang="sv-SE"/>
              <a:t>Klicka här för att ändra mall för rubrikformat</a:t>
            </a:r>
          </a:p>
        </p:txBody>
      </p:sp>
      <p:sp>
        <p:nvSpPr>
          <p:cNvPr id="3" name="Platshållare för text 2"/>
          <p:cNvSpPr>
            <a:spLocks noGrp="1"/>
          </p:cNvSpPr>
          <p:nvPr>
            <p:ph type="body" idx="1"/>
          </p:nvPr>
        </p:nvSpPr>
        <p:spPr>
          <a:xfrm>
            <a:off x="457200" y="1279261"/>
            <a:ext cx="4040066" cy="533135"/>
          </a:xfrm>
        </p:spPr>
        <p:txBody>
          <a:bodyPr anchor="b"/>
          <a:lstStyle>
            <a:lvl1pPr marL="0" indent="0">
              <a:buNone/>
              <a:defRPr sz="2100" b="1"/>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sv-SE"/>
              <a:t>Redigera format för bakgrundstext</a:t>
            </a:r>
          </a:p>
        </p:txBody>
      </p:sp>
      <p:sp>
        <p:nvSpPr>
          <p:cNvPr id="4" name="Platshållare för innehåll 3"/>
          <p:cNvSpPr>
            <a:spLocks noGrp="1"/>
          </p:cNvSpPr>
          <p:nvPr>
            <p:ph sz="half" idx="2"/>
          </p:nvPr>
        </p:nvSpPr>
        <p:spPr>
          <a:xfrm>
            <a:off x="457200" y="1812396"/>
            <a:ext cx="4040066" cy="329274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270" y="1279261"/>
            <a:ext cx="4041531" cy="533135"/>
          </a:xfrm>
        </p:spPr>
        <p:txBody>
          <a:bodyPr anchor="b"/>
          <a:lstStyle>
            <a:lvl1pPr marL="0" indent="0">
              <a:buNone/>
              <a:defRPr sz="2100" b="1"/>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sv-SE"/>
              <a:t>Redigera format för bakgrundstext</a:t>
            </a:r>
          </a:p>
        </p:txBody>
      </p:sp>
      <p:sp>
        <p:nvSpPr>
          <p:cNvPr id="6" name="Platshållare för innehåll 5"/>
          <p:cNvSpPr>
            <a:spLocks noGrp="1"/>
          </p:cNvSpPr>
          <p:nvPr>
            <p:ph sz="quarter" idx="4"/>
          </p:nvPr>
        </p:nvSpPr>
        <p:spPr>
          <a:xfrm>
            <a:off x="4645270" y="1812396"/>
            <a:ext cx="4041531" cy="329274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73094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55559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221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27542"/>
            <a:ext cx="3008435" cy="968375"/>
          </a:xfrm>
        </p:spPr>
        <p:txBody>
          <a:bodyPr anchor="b"/>
          <a:lstStyle>
            <a:lvl1pPr algn="l">
              <a:defRPr sz="1800" b="1"/>
            </a:lvl1pPr>
          </a:lstStyle>
          <a:p>
            <a:r>
              <a:rPr lang="sv-SE"/>
              <a:t>Klicka här för att ändra mall för rubrikformat</a:t>
            </a:r>
          </a:p>
        </p:txBody>
      </p:sp>
      <p:sp>
        <p:nvSpPr>
          <p:cNvPr id="3" name="Platshållare för innehåll 2"/>
          <p:cNvSpPr>
            <a:spLocks noGrp="1"/>
          </p:cNvSpPr>
          <p:nvPr>
            <p:ph idx="1"/>
          </p:nvPr>
        </p:nvSpPr>
        <p:spPr>
          <a:xfrm>
            <a:off x="3575538" y="227542"/>
            <a:ext cx="5111262" cy="4718190"/>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195917"/>
            <a:ext cx="3008435" cy="3533791"/>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sv-SE"/>
              <a:t>Redigera format för bakgrundstext</a:t>
            </a:r>
          </a:p>
        </p:txBody>
      </p:sp>
    </p:spTree>
    <p:extLst>
      <p:ext uri="{BB962C8B-B14F-4D97-AF65-F5344CB8AC3E}">
        <p14:creationId xmlns:p14="http://schemas.microsoft.com/office/powerpoint/2010/main" val="352172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3385" y="317500"/>
            <a:ext cx="7688874"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814" tIns="39396" rIns="63814" bIns="39396" numCol="1" anchor="ctr" anchorCtr="0" compatLnSpc="1">
            <a:prstTxWarp prst="textNoShape">
              <a:avLst/>
            </a:prstTxWarp>
          </a:bodyPr>
          <a:lstStyle/>
          <a:p>
            <a:pPr lvl="0"/>
            <a:r>
              <a:rPr lang="sv-SE" dirty="0"/>
              <a:t>Rubrikområde</a:t>
            </a:r>
          </a:p>
        </p:txBody>
      </p:sp>
      <p:sp>
        <p:nvSpPr>
          <p:cNvPr id="1027" name="Rectangle 3"/>
          <p:cNvSpPr>
            <a:spLocks noGrp="1" noChangeArrowheads="1"/>
          </p:cNvSpPr>
          <p:nvPr>
            <p:ph type="body" idx="1"/>
          </p:nvPr>
        </p:nvSpPr>
        <p:spPr bwMode="auto">
          <a:xfrm>
            <a:off x="703385" y="1332177"/>
            <a:ext cx="7687384" cy="355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0195" tIns="39396" rIns="70195" bIns="39396" numCol="1" anchor="t" anchorCtr="0" compatLnSpc="1">
            <a:prstTxWarp prst="textNoShape">
              <a:avLst/>
            </a:prstTxWarp>
          </a:bodyPr>
          <a:lstStyle/>
          <a:p>
            <a:pPr lvl="0"/>
            <a:r>
              <a:rPr lang="sv-SE" dirty="0"/>
              <a:t>Nivå ett</a:t>
            </a:r>
          </a:p>
          <a:p>
            <a:pPr lvl="1"/>
            <a:r>
              <a:rPr lang="sv-SE" dirty="0"/>
              <a:t>Nivå två</a:t>
            </a:r>
          </a:p>
          <a:p>
            <a:pPr lvl="2"/>
            <a:r>
              <a:rPr lang="sv-SE" dirty="0"/>
              <a:t>Nivå tre</a:t>
            </a:r>
          </a:p>
          <a:p>
            <a:pPr lvl="4"/>
            <a:endParaRPr lang="sv-SE" dirty="0"/>
          </a:p>
        </p:txBody>
      </p:sp>
      <p:sp>
        <p:nvSpPr>
          <p:cNvPr id="1032" name="Rectangle 8"/>
          <p:cNvSpPr>
            <a:spLocks noChangeArrowheads="1"/>
          </p:cNvSpPr>
          <p:nvPr/>
        </p:nvSpPr>
        <p:spPr bwMode="auto">
          <a:xfrm>
            <a:off x="8478000" y="5217584"/>
            <a:ext cx="446400" cy="24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200" tIns="39396" rIns="80200" bIns="39396">
            <a:spAutoFit/>
          </a:bodyPr>
          <a:lstStyle/>
          <a:p>
            <a:pPr algn="r">
              <a:spcBef>
                <a:spcPct val="50000"/>
              </a:spcBef>
            </a:pPr>
            <a:fld id="{FE9CE125-4B7D-4DAD-AFDF-FC7D0B70E349}" type="slidenum">
              <a:rPr lang="sv-SE" sz="1100"/>
              <a:pPr algn="r">
                <a:spcBef>
                  <a:spcPct val="50000"/>
                </a:spcBef>
              </a:pPr>
              <a:t>‹#›</a:t>
            </a:fld>
            <a:endParaRPr lang="sv-SE" sz="1100" dirty="0"/>
          </a:p>
        </p:txBody>
      </p:sp>
      <p:sp>
        <p:nvSpPr>
          <p:cNvPr id="1038" name="Languagetext_Bildbakgrund"/>
          <p:cNvSpPr txBox="1">
            <a:spLocks noChangeArrowheads="1"/>
          </p:cNvSpPr>
          <p:nvPr/>
        </p:nvSpPr>
        <p:spPr bwMode="auto">
          <a:xfrm>
            <a:off x="2236431" y="5412053"/>
            <a:ext cx="225969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sv-SE" sz="1000" dirty="0"/>
              <a:t> </a:t>
            </a:r>
          </a:p>
        </p:txBody>
      </p:sp>
      <p:sp>
        <p:nvSpPr>
          <p:cNvPr id="1045" name="Blue_line"/>
          <p:cNvSpPr>
            <a:spLocks noChangeShapeType="1"/>
          </p:cNvSpPr>
          <p:nvPr/>
        </p:nvSpPr>
        <p:spPr bwMode="auto">
          <a:xfrm>
            <a:off x="2236431" y="5349875"/>
            <a:ext cx="6154338" cy="0"/>
          </a:xfrm>
          <a:prstGeom prst="line">
            <a:avLst/>
          </a:prstGeom>
          <a:noFill/>
          <a:ln w="57150">
            <a:solidFill>
              <a:srgbClr val="1862A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sv-SE"/>
          </a:p>
        </p:txBody>
      </p:sp>
      <p:sp>
        <p:nvSpPr>
          <p:cNvPr id="10" name="DateText_Bildbakgrund"/>
          <p:cNvSpPr txBox="1">
            <a:spLocks noChangeArrowheads="1"/>
          </p:cNvSpPr>
          <p:nvPr userDrawn="1"/>
        </p:nvSpPr>
        <p:spPr bwMode="auto">
          <a:xfrm>
            <a:off x="2851200" y="5382000"/>
            <a:ext cx="5625969" cy="23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1479" rIns="79767" bIns="41479">
            <a:spAutoFit/>
          </a:bodyPr>
          <a:lstStyle/>
          <a:p>
            <a:pPr algn="r"/>
            <a:r>
              <a:rPr lang="sv-SE" sz="1000" dirty="0">
                <a:latin typeface="Times New Roman" pitchFamily="18" charset="0"/>
                <a:cs typeface="Times New Roman" pitchFamily="18" charset="0"/>
              </a:rPr>
              <a:t>2025-01-28</a:t>
            </a:r>
          </a:p>
        </p:txBody>
      </p:sp>
      <p:pic>
        <p:nvPicPr>
          <p:cNvPr id="11" name="Bildobjekt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12400" y="4845600"/>
            <a:ext cx="1742400" cy="64970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rtl="0" eaLnBrk="1" fontAlgn="base" hangingPunct="1">
        <a:spcBef>
          <a:spcPct val="0"/>
        </a:spcBef>
        <a:spcAft>
          <a:spcPct val="0"/>
        </a:spcAft>
        <a:defRPr sz="2800" b="1">
          <a:solidFill>
            <a:srgbClr val="165A9B"/>
          </a:solidFill>
          <a:latin typeface="+mj-lt"/>
          <a:ea typeface="+mj-ea"/>
          <a:cs typeface="+mj-cs"/>
        </a:defRPr>
      </a:lvl1pPr>
      <a:lvl2pPr algn="l" rtl="0" eaLnBrk="1" fontAlgn="base" hangingPunct="1">
        <a:spcBef>
          <a:spcPct val="0"/>
        </a:spcBef>
        <a:spcAft>
          <a:spcPct val="0"/>
        </a:spcAft>
        <a:defRPr sz="2800" b="1">
          <a:solidFill>
            <a:srgbClr val="1862A8"/>
          </a:solidFill>
          <a:latin typeface="Arial" charset="0"/>
        </a:defRPr>
      </a:lvl2pPr>
      <a:lvl3pPr algn="l" rtl="0" eaLnBrk="1" fontAlgn="base" hangingPunct="1">
        <a:spcBef>
          <a:spcPct val="0"/>
        </a:spcBef>
        <a:spcAft>
          <a:spcPct val="0"/>
        </a:spcAft>
        <a:defRPr sz="2800" b="1">
          <a:solidFill>
            <a:srgbClr val="1862A8"/>
          </a:solidFill>
          <a:latin typeface="Arial" charset="0"/>
        </a:defRPr>
      </a:lvl3pPr>
      <a:lvl4pPr algn="l" rtl="0" eaLnBrk="1" fontAlgn="base" hangingPunct="1">
        <a:spcBef>
          <a:spcPct val="0"/>
        </a:spcBef>
        <a:spcAft>
          <a:spcPct val="0"/>
        </a:spcAft>
        <a:defRPr sz="2800" b="1">
          <a:solidFill>
            <a:srgbClr val="1862A8"/>
          </a:solidFill>
          <a:latin typeface="Arial" charset="0"/>
        </a:defRPr>
      </a:lvl4pPr>
      <a:lvl5pPr algn="l" rtl="0" eaLnBrk="1" fontAlgn="base" hangingPunct="1">
        <a:spcBef>
          <a:spcPct val="0"/>
        </a:spcBef>
        <a:spcAft>
          <a:spcPct val="0"/>
        </a:spcAft>
        <a:defRPr sz="2800" b="1">
          <a:solidFill>
            <a:srgbClr val="1862A8"/>
          </a:solidFill>
          <a:latin typeface="Arial" charset="0"/>
        </a:defRPr>
      </a:lvl5pPr>
      <a:lvl6pPr marL="405216" algn="l" rtl="0" eaLnBrk="1" fontAlgn="base" hangingPunct="1">
        <a:spcBef>
          <a:spcPct val="0"/>
        </a:spcBef>
        <a:spcAft>
          <a:spcPct val="0"/>
        </a:spcAft>
        <a:defRPr sz="2800" b="1">
          <a:solidFill>
            <a:srgbClr val="1862A8"/>
          </a:solidFill>
          <a:latin typeface="Arial" charset="0"/>
        </a:defRPr>
      </a:lvl6pPr>
      <a:lvl7pPr marL="810433" algn="l" rtl="0" eaLnBrk="1" fontAlgn="base" hangingPunct="1">
        <a:spcBef>
          <a:spcPct val="0"/>
        </a:spcBef>
        <a:spcAft>
          <a:spcPct val="0"/>
        </a:spcAft>
        <a:defRPr sz="2800" b="1">
          <a:solidFill>
            <a:srgbClr val="1862A8"/>
          </a:solidFill>
          <a:latin typeface="Arial" charset="0"/>
        </a:defRPr>
      </a:lvl7pPr>
      <a:lvl8pPr marL="1215649" algn="l" rtl="0" eaLnBrk="1" fontAlgn="base" hangingPunct="1">
        <a:spcBef>
          <a:spcPct val="0"/>
        </a:spcBef>
        <a:spcAft>
          <a:spcPct val="0"/>
        </a:spcAft>
        <a:defRPr sz="2800" b="1">
          <a:solidFill>
            <a:srgbClr val="1862A8"/>
          </a:solidFill>
          <a:latin typeface="Arial" charset="0"/>
        </a:defRPr>
      </a:lvl8pPr>
      <a:lvl9pPr marL="1620865" algn="l" rtl="0" eaLnBrk="1" fontAlgn="base" hangingPunct="1">
        <a:spcBef>
          <a:spcPct val="0"/>
        </a:spcBef>
        <a:spcAft>
          <a:spcPct val="0"/>
        </a:spcAft>
        <a:defRPr sz="2800" b="1">
          <a:solidFill>
            <a:srgbClr val="1862A8"/>
          </a:solidFill>
          <a:latin typeface="Arial" charset="0"/>
        </a:defRPr>
      </a:lvl9pPr>
    </p:titleStyle>
    <p:bodyStyle>
      <a:lvl1pPr marL="168840" indent="-168840" algn="l" rtl="0" eaLnBrk="1" fontAlgn="base" hangingPunct="1">
        <a:spcBef>
          <a:spcPct val="20000"/>
        </a:spcBef>
        <a:spcAft>
          <a:spcPct val="0"/>
        </a:spcAft>
        <a:buSzPct val="100000"/>
        <a:buChar char="•"/>
        <a:defRPr sz="2100">
          <a:solidFill>
            <a:schemeClr val="tx1"/>
          </a:solidFill>
          <a:latin typeface="+mn-lt"/>
          <a:ea typeface="+mn-ea"/>
          <a:cs typeface="+mn-cs"/>
        </a:defRPr>
      </a:lvl1pPr>
      <a:lvl2pPr marL="590941" indent="-168840" algn="l" rtl="0" eaLnBrk="1" fontAlgn="base" hangingPunct="1">
        <a:spcBef>
          <a:spcPct val="20000"/>
        </a:spcBef>
        <a:spcAft>
          <a:spcPct val="0"/>
        </a:spcAft>
        <a:buSzPct val="100000"/>
        <a:buChar char="–"/>
        <a:defRPr sz="1800">
          <a:solidFill>
            <a:srgbClr val="4D4D4D"/>
          </a:solidFill>
          <a:latin typeface="+mn-lt"/>
        </a:defRPr>
      </a:lvl2pPr>
      <a:lvl3pPr marL="1046809" indent="-202608" algn="l" rtl="0" eaLnBrk="1" fontAlgn="base" hangingPunct="1">
        <a:spcBef>
          <a:spcPct val="20000"/>
        </a:spcBef>
        <a:spcAft>
          <a:spcPct val="0"/>
        </a:spcAft>
        <a:buSzPct val="100000"/>
        <a:buChar char="•"/>
        <a:defRPr sz="1400">
          <a:solidFill>
            <a:srgbClr val="4D4D4D"/>
          </a:solidFill>
          <a:latin typeface="+mn-lt"/>
        </a:defRPr>
      </a:lvl3pPr>
      <a:lvl4pPr marL="1418257" indent="-202608" algn="l" rtl="0" eaLnBrk="1" fontAlgn="base" hangingPunct="1">
        <a:spcBef>
          <a:spcPct val="20000"/>
        </a:spcBef>
        <a:spcAft>
          <a:spcPct val="0"/>
        </a:spcAft>
        <a:buSzPct val="100000"/>
        <a:buChar char="–"/>
        <a:defRPr sz="1200">
          <a:solidFill>
            <a:schemeClr val="tx1"/>
          </a:solidFill>
          <a:latin typeface="+mn-lt"/>
        </a:defRPr>
      </a:lvl4pPr>
      <a:lvl5pPr marL="1620866" indent="0" algn="l" rtl="0" eaLnBrk="1" fontAlgn="base" hangingPunct="1">
        <a:spcBef>
          <a:spcPct val="20000"/>
        </a:spcBef>
        <a:spcAft>
          <a:spcPct val="0"/>
        </a:spcAft>
        <a:buSzPct val="100000"/>
        <a:buNone/>
        <a:defRPr sz="1200">
          <a:solidFill>
            <a:schemeClr val="tx1"/>
          </a:solidFill>
          <a:latin typeface="+mn-lt"/>
        </a:defRPr>
      </a:lvl5pPr>
      <a:lvl6pPr marL="2228690" indent="-202608" algn="l" rtl="0" eaLnBrk="1" fontAlgn="base" hangingPunct="1">
        <a:spcBef>
          <a:spcPct val="20000"/>
        </a:spcBef>
        <a:spcAft>
          <a:spcPct val="0"/>
        </a:spcAft>
        <a:buSzPct val="100000"/>
        <a:buChar char="»"/>
        <a:defRPr sz="1200">
          <a:solidFill>
            <a:schemeClr val="tx1"/>
          </a:solidFill>
          <a:latin typeface="+mn-lt"/>
        </a:defRPr>
      </a:lvl6pPr>
      <a:lvl7pPr marL="2633906" indent="-202608" algn="l" rtl="0" eaLnBrk="1" fontAlgn="base" hangingPunct="1">
        <a:spcBef>
          <a:spcPct val="20000"/>
        </a:spcBef>
        <a:spcAft>
          <a:spcPct val="0"/>
        </a:spcAft>
        <a:buSzPct val="100000"/>
        <a:buChar char="»"/>
        <a:defRPr sz="1200">
          <a:solidFill>
            <a:schemeClr val="tx1"/>
          </a:solidFill>
          <a:latin typeface="+mn-lt"/>
        </a:defRPr>
      </a:lvl7pPr>
      <a:lvl8pPr marL="3039123" indent="-202608" algn="l" rtl="0" eaLnBrk="1" fontAlgn="base" hangingPunct="1">
        <a:spcBef>
          <a:spcPct val="20000"/>
        </a:spcBef>
        <a:spcAft>
          <a:spcPct val="0"/>
        </a:spcAft>
        <a:buSzPct val="100000"/>
        <a:buChar char="»"/>
        <a:defRPr sz="1200">
          <a:solidFill>
            <a:schemeClr val="tx1"/>
          </a:solidFill>
          <a:latin typeface="+mn-lt"/>
        </a:defRPr>
      </a:lvl8pPr>
      <a:lvl9pPr marL="3444339" indent="-202608" algn="l" rtl="0" eaLnBrk="1" fontAlgn="base" hangingPunct="1">
        <a:spcBef>
          <a:spcPct val="20000"/>
        </a:spcBef>
        <a:spcAft>
          <a:spcPct val="0"/>
        </a:spcAft>
        <a:buSzPct val="100000"/>
        <a:buChar char="»"/>
        <a:defRPr sz="1200">
          <a:solidFill>
            <a:schemeClr val="tx1"/>
          </a:solidFill>
          <a:latin typeface="+mn-lt"/>
        </a:defRPr>
      </a:lvl9pPr>
    </p:bodyStyle>
    <p:otherStyle>
      <a:defPPr>
        <a:defRPr lang="sv-SE"/>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0.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Platshållare för text 1"/>
          <p:cNvSpPr>
            <a:spLocks/>
          </p:cNvSpPr>
          <p:nvPr/>
        </p:nvSpPr>
        <p:spPr bwMode="auto">
          <a:xfrm>
            <a:off x="638031" y="1980000"/>
            <a:ext cx="7174523" cy="42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953" tIns="31907" rIns="15953" bIns="31907"/>
          <a:lstStyle/>
          <a:p>
            <a:pPr defTabSz="405216" eaLnBrk="1" hangingPunct="1">
              <a:lnSpc>
                <a:spcPts val="2216"/>
              </a:lnSpc>
            </a:pPr>
            <a:r>
              <a:rPr lang="sv-SE" sz="1900" dirty="0">
                <a:solidFill>
                  <a:schemeClr val="bg2"/>
                </a:solidFill>
              </a:rPr>
              <a:t>Nationellt bedrägericentrum, NOA</a:t>
            </a:r>
          </a:p>
        </p:txBody>
      </p:sp>
      <p:sp>
        <p:nvSpPr>
          <p:cNvPr id="30729" name="Platshållare för text 1"/>
          <p:cNvSpPr>
            <a:spLocks/>
          </p:cNvSpPr>
          <p:nvPr/>
        </p:nvSpPr>
        <p:spPr bwMode="auto">
          <a:xfrm>
            <a:off x="633046" y="932400"/>
            <a:ext cx="6963508" cy="1060979"/>
          </a:xfrm>
          <a:prstGeom prst="rect">
            <a:avLst/>
          </a:prstGeom>
          <a:noFill/>
          <a:ln>
            <a:noFill/>
          </a:ln>
          <a:extLst>
            <a:ext uri="{909E8E84-426E-40DD-AFC4-6F175D3DCCD1}">
              <a14:hiddenFill xmlns:a14="http://schemas.microsoft.com/office/drawing/2010/main">
                <a:solidFill>
                  <a:srgbClr val="1862A8"/>
                </a:solidFill>
              </a14:hiddenFill>
            </a:ext>
            <a:ext uri="{91240B29-F687-4F45-9708-019B960494DF}">
              <a14:hiddenLine xmlns:a14="http://schemas.microsoft.com/office/drawing/2010/main" w="9525">
                <a:solidFill>
                  <a:srgbClr val="1862A8"/>
                </a:solidFill>
                <a:miter lim="800000"/>
                <a:headEnd/>
                <a:tailEnd/>
              </a14:hiddenLine>
            </a:ext>
          </a:extLst>
        </p:spPr>
        <p:txBody>
          <a:bodyPr lIns="15953" tIns="31907" rIns="15953" bIns="31907" anchor="b"/>
          <a:lstStyle/>
          <a:p>
            <a:pPr defTabSz="405216" eaLnBrk="1" hangingPunct="1">
              <a:lnSpc>
                <a:spcPts val="3102"/>
              </a:lnSpc>
            </a:pPr>
            <a:r>
              <a:rPr lang="sv-SE" sz="3000" b="1" dirty="0">
                <a:solidFill>
                  <a:srgbClr val="165A9B"/>
                </a:solidFill>
              </a:rPr>
              <a:t>Lägesbild december 2024</a:t>
            </a:r>
          </a:p>
          <a:p>
            <a:pPr defTabSz="405216" eaLnBrk="1" hangingPunct="1">
              <a:lnSpc>
                <a:spcPts val="3102"/>
              </a:lnSpc>
            </a:pPr>
            <a:r>
              <a:rPr lang="sv-SE" sz="3000" b="1" dirty="0">
                <a:solidFill>
                  <a:srgbClr val="165A9B"/>
                </a:solidFill>
              </a:rPr>
              <a:t>Årssammanfattning</a:t>
            </a:r>
          </a:p>
        </p:txBody>
      </p:sp>
      <p:sp>
        <p:nvSpPr>
          <p:cNvPr id="30727" name="Blue_line"/>
          <p:cNvSpPr>
            <a:spLocks noChangeShapeType="1"/>
          </p:cNvSpPr>
          <p:nvPr/>
        </p:nvSpPr>
        <p:spPr bwMode="auto">
          <a:xfrm>
            <a:off x="0" y="2862000"/>
            <a:ext cx="9144000" cy="0"/>
          </a:xfrm>
          <a:prstGeom prst="line">
            <a:avLst/>
          </a:prstGeom>
          <a:noFill/>
          <a:ln w="203200">
            <a:solidFill>
              <a:srgbClr val="FF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sv-SE" dirty="0"/>
          </a:p>
        </p:txBody>
      </p:sp>
      <p:pic>
        <p:nvPicPr>
          <p:cNvPr id="3" name="Pol_bild_FS">
            <a:extLst>
              <a:ext uri="{FF2B5EF4-FFF2-40B4-BE49-F238E27FC236}">
                <a16:creationId xmlns:a16="http://schemas.microsoft.com/office/drawing/2014/main" id="{45BF262D-DBF7-477D-BCF1-4ECFB09E37A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2959100"/>
            <a:ext cx="9144000" cy="2794000"/>
          </a:xfrm>
          <a:prstGeom prst="rect">
            <a:avLst/>
          </a:prstGeom>
        </p:spPr>
      </p:pic>
      <p:sp>
        <p:nvSpPr>
          <p:cNvPr id="2" name="textruta 1">
            <a:extLst>
              <a:ext uri="{FF2B5EF4-FFF2-40B4-BE49-F238E27FC236}">
                <a16:creationId xmlns:a16="http://schemas.microsoft.com/office/drawing/2014/main" id="{148B839C-0D65-4DB0-A742-9C4083BBE915}"/>
              </a:ext>
            </a:extLst>
          </p:cNvPr>
          <p:cNvSpPr txBox="1"/>
          <p:nvPr/>
        </p:nvSpPr>
        <p:spPr>
          <a:xfrm>
            <a:off x="7515720" y="1628643"/>
            <a:ext cx="1520775" cy="784830"/>
          </a:xfrm>
          <a:prstGeom prst="rect">
            <a:avLst/>
          </a:prstGeom>
          <a:noFill/>
        </p:spPr>
        <p:txBody>
          <a:bodyPr wrap="square" rtlCol="0">
            <a:spAutoFit/>
          </a:bodyPr>
          <a:lstStyle/>
          <a:p>
            <a:r>
              <a:rPr lang="sv-SE" sz="1100" b="1" dirty="0">
                <a:solidFill>
                  <a:srgbClr val="C00000"/>
                </a:solidFill>
              </a:rPr>
              <a:t>Informationsklass Öppen</a:t>
            </a:r>
          </a:p>
          <a:p>
            <a:endParaRPr lang="sv-SE" sz="1100" b="1" dirty="0">
              <a:solidFill>
                <a:srgbClr val="C00000"/>
              </a:solidFill>
            </a:endParaRPr>
          </a:p>
          <a:p>
            <a:r>
              <a:rPr lang="sv-SE" sz="1200" b="1" dirty="0">
                <a:solidFill>
                  <a:srgbClr val="C00000"/>
                </a:solidFill>
              </a:rPr>
              <a:t>Får spridas!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ak koppling 5">
            <a:extLst>
              <a:ext uri="{FF2B5EF4-FFF2-40B4-BE49-F238E27FC236}">
                <a16:creationId xmlns:a16="http://schemas.microsoft.com/office/drawing/2014/main" id="{D3A6E0A8-8FF6-4637-ADA0-C48221BB3732}"/>
              </a:ext>
            </a:extLst>
          </p:cNvPr>
          <p:cNvCxnSpPr>
            <a:cxnSpLocks/>
          </p:cNvCxnSpPr>
          <p:nvPr/>
        </p:nvCxnSpPr>
        <p:spPr bwMode="auto">
          <a:xfrm>
            <a:off x="107504" y="337220"/>
            <a:ext cx="799288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8AC15F24-43DA-4AE5-8342-091102B234CF}"/>
              </a:ext>
            </a:extLst>
          </p:cNvPr>
          <p:cNvSpPr txBox="1"/>
          <p:nvPr/>
        </p:nvSpPr>
        <p:spPr>
          <a:xfrm>
            <a:off x="2704991" y="52903"/>
            <a:ext cx="3281683" cy="307777"/>
          </a:xfrm>
          <a:prstGeom prst="rect">
            <a:avLst/>
          </a:prstGeom>
          <a:noFill/>
        </p:spPr>
        <p:txBody>
          <a:bodyPr wrap="square" rtlCol="0">
            <a:spAutoFit/>
          </a:bodyPr>
          <a:lstStyle/>
          <a:p>
            <a:pPr algn="ctr"/>
            <a:r>
              <a:rPr lang="sv-SE" sz="1400" b="1" dirty="0"/>
              <a:t>INVESTERINGSBEDRÄGERIER</a:t>
            </a:r>
          </a:p>
        </p:txBody>
      </p:sp>
      <p:sp>
        <p:nvSpPr>
          <p:cNvPr id="11" name="textruta 10">
            <a:extLst>
              <a:ext uri="{FF2B5EF4-FFF2-40B4-BE49-F238E27FC236}">
                <a16:creationId xmlns:a16="http://schemas.microsoft.com/office/drawing/2014/main" id="{867DBA05-B518-4C1A-B451-4E1FC8C2544B}"/>
              </a:ext>
            </a:extLst>
          </p:cNvPr>
          <p:cNvSpPr txBox="1"/>
          <p:nvPr/>
        </p:nvSpPr>
        <p:spPr>
          <a:xfrm>
            <a:off x="99989" y="439852"/>
            <a:ext cx="2887835" cy="261610"/>
          </a:xfrm>
          <a:prstGeom prst="rect">
            <a:avLst/>
          </a:prstGeom>
          <a:solidFill>
            <a:schemeClr val="accent1">
              <a:lumMod val="60000"/>
              <a:lumOff val="40000"/>
            </a:schemeClr>
          </a:solidFill>
        </p:spPr>
        <p:txBody>
          <a:bodyPr wrap="square" rtlCol="0">
            <a:spAutoFit/>
          </a:bodyPr>
          <a:lstStyle/>
          <a:p>
            <a:r>
              <a:rPr lang="sv-SE" sz="1100" dirty="0"/>
              <a:t>Utvecklingen av investeringsbedrägerier </a:t>
            </a:r>
          </a:p>
        </p:txBody>
      </p:sp>
      <p:sp>
        <p:nvSpPr>
          <p:cNvPr id="12" name="textruta 11">
            <a:extLst>
              <a:ext uri="{FF2B5EF4-FFF2-40B4-BE49-F238E27FC236}">
                <a16:creationId xmlns:a16="http://schemas.microsoft.com/office/drawing/2014/main" id="{154201AC-32A9-4E7C-8BD4-6CF7BD40F8C1}"/>
              </a:ext>
            </a:extLst>
          </p:cNvPr>
          <p:cNvSpPr txBox="1"/>
          <p:nvPr/>
        </p:nvSpPr>
        <p:spPr>
          <a:xfrm>
            <a:off x="5477421" y="3073524"/>
            <a:ext cx="1614859" cy="261610"/>
          </a:xfrm>
          <a:prstGeom prst="rect">
            <a:avLst/>
          </a:prstGeom>
          <a:solidFill>
            <a:schemeClr val="accent1">
              <a:lumMod val="60000"/>
              <a:lumOff val="40000"/>
            </a:schemeClr>
          </a:solidFill>
        </p:spPr>
        <p:txBody>
          <a:bodyPr wrap="square" rtlCol="0">
            <a:spAutoFit/>
          </a:bodyPr>
          <a:lstStyle/>
          <a:p>
            <a:pPr algn="ctr"/>
            <a:r>
              <a:rPr lang="sv-SE" sz="1100" dirty="0"/>
              <a:t>Månadens siffror</a:t>
            </a:r>
          </a:p>
        </p:txBody>
      </p:sp>
      <p:sp>
        <p:nvSpPr>
          <p:cNvPr id="14" name="textruta 13">
            <a:extLst>
              <a:ext uri="{FF2B5EF4-FFF2-40B4-BE49-F238E27FC236}">
                <a16:creationId xmlns:a16="http://schemas.microsoft.com/office/drawing/2014/main" id="{78E41A34-8B56-49A8-BD4C-1ADF79456B8E}"/>
              </a:ext>
            </a:extLst>
          </p:cNvPr>
          <p:cNvSpPr txBox="1"/>
          <p:nvPr/>
        </p:nvSpPr>
        <p:spPr>
          <a:xfrm>
            <a:off x="5454084" y="697260"/>
            <a:ext cx="3456384" cy="2285241"/>
          </a:xfrm>
          <a:prstGeom prst="rect">
            <a:avLst/>
          </a:prstGeom>
          <a:noFill/>
        </p:spPr>
        <p:txBody>
          <a:bodyPr wrap="square" rtlCol="0">
            <a:spAutoFit/>
          </a:bodyPr>
          <a:lstStyle/>
          <a:p>
            <a:r>
              <a:rPr lang="sv-SE" sz="1000" b="1" u="sng" dirty="0">
                <a:latin typeface="Calibri" panose="020F0502020204030204" pitchFamily="34" charset="0"/>
                <a:cs typeface="Calibri" panose="020F0502020204030204" pitchFamily="34" charset="0"/>
              </a:rPr>
              <a:t>Totalt </a:t>
            </a:r>
            <a:r>
              <a:rPr lang="sv-SE" sz="1000" dirty="0">
                <a:latin typeface="Calibri" panose="020F0502020204030204" pitchFamily="34" charset="0"/>
                <a:cs typeface="Calibri" panose="020F0502020204030204" pitchFamily="34" charset="0"/>
              </a:rPr>
              <a:t> </a:t>
            </a:r>
            <a:r>
              <a:rPr lang="sv-SE" sz="1050" dirty="0">
                <a:latin typeface="Calibri" panose="020F0502020204030204" pitchFamily="34" charset="0"/>
                <a:cs typeface="Calibri" panose="020F0502020204030204" pitchFamily="34" charset="0"/>
              </a:rPr>
              <a:t>(jan-dec 2024) </a:t>
            </a:r>
            <a:endParaRPr lang="sv-SE" sz="1100" dirty="0">
              <a:latin typeface="Calibri" panose="020F0502020204030204" pitchFamily="34" charset="0"/>
              <a:cs typeface="Calibri" panose="020F0502020204030204" pitchFamily="34" charset="0"/>
            </a:endParaRPr>
          </a:p>
          <a:p>
            <a:endParaRPr lang="sv-SE" sz="1100" dirty="0">
              <a:latin typeface="Calibri" panose="020F0502020204030204" pitchFamily="34" charset="0"/>
              <a:cs typeface="Calibri" panose="020F0502020204030204" pitchFamily="34" charset="0"/>
            </a:endParaRPr>
          </a:p>
          <a:p>
            <a:r>
              <a:rPr lang="sv-SE" sz="1100" b="1" dirty="0">
                <a:latin typeface="Calibri" panose="020F0502020204030204" pitchFamily="34" charset="0"/>
                <a:cs typeface="Calibri" panose="020F0502020204030204" pitchFamily="34" charset="0"/>
              </a:rPr>
              <a:t>3 257 </a:t>
            </a:r>
            <a:r>
              <a:rPr lang="sv-SE" sz="1100" dirty="0">
                <a:latin typeface="Calibri" panose="020F0502020204030204" pitchFamily="34" charset="0"/>
                <a:cs typeface="Calibri" panose="020F0502020204030204" pitchFamily="34" charset="0"/>
              </a:rPr>
              <a:t>anmälda</a:t>
            </a:r>
            <a:r>
              <a:rPr lang="sv-SE" sz="1100" b="1" dirty="0">
                <a:latin typeface="Calibri" panose="020F0502020204030204" pitchFamily="34" charset="0"/>
                <a:cs typeface="Calibri" panose="020F0502020204030204" pitchFamily="34" charset="0"/>
              </a:rPr>
              <a:t> </a:t>
            </a:r>
            <a:r>
              <a:rPr lang="sv-SE" sz="1100" dirty="0">
                <a:latin typeface="Calibri" panose="020F0502020204030204" pitchFamily="34" charset="0"/>
                <a:cs typeface="Calibri" panose="020F0502020204030204" pitchFamily="34" charset="0"/>
              </a:rPr>
              <a:t>brott</a:t>
            </a:r>
          </a:p>
          <a:p>
            <a:endParaRPr lang="sv-SE" sz="1100" dirty="0">
              <a:solidFill>
                <a:srgbClr val="FF0000"/>
              </a:solidFill>
              <a:latin typeface="Calibri" panose="020F0502020204030204" pitchFamily="34" charset="0"/>
              <a:cs typeface="Calibri" panose="020F0502020204030204" pitchFamily="34" charset="0"/>
            </a:endParaRPr>
          </a:p>
          <a:p>
            <a:r>
              <a:rPr lang="sv-SE" sz="1100" dirty="0">
                <a:latin typeface="Calibri" panose="020F0502020204030204" pitchFamily="34" charset="0"/>
                <a:cs typeface="Calibri" panose="020F0502020204030204" pitchFamily="34" charset="0"/>
              </a:rPr>
              <a:t>Antal anmälda investeringsbedrägerier minskade under december med 29 procent i jämförelse med föregående månad.</a:t>
            </a:r>
          </a:p>
          <a:p>
            <a:endParaRPr lang="sv-SE" sz="1100" dirty="0">
              <a:latin typeface="Calibri" panose="020F0502020204030204" pitchFamily="34" charset="0"/>
              <a:cs typeface="Calibri" panose="020F0502020204030204" pitchFamily="34" charset="0"/>
            </a:endParaRPr>
          </a:p>
          <a:p>
            <a:r>
              <a:rPr lang="sv-SE" sz="1100" dirty="0">
                <a:latin typeface="Calibri" panose="020F0502020204030204" pitchFamily="34" charset="0"/>
                <a:cs typeface="Calibri" panose="020F0502020204030204" pitchFamily="34" charset="0"/>
              </a:rPr>
              <a:t>I jämförelse med december 2023 minskade antal anmälda brott med 24 procent.  </a:t>
            </a:r>
          </a:p>
          <a:p>
            <a:endParaRPr lang="sv-SE" sz="1100" dirty="0">
              <a:latin typeface="Calibri" panose="020F0502020204030204" pitchFamily="34" charset="0"/>
              <a:cs typeface="Calibri" panose="020F0502020204030204" pitchFamily="34" charset="0"/>
            </a:endParaRPr>
          </a:p>
          <a:p>
            <a:r>
              <a:rPr lang="sv-SE" sz="1100" b="1" dirty="0">
                <a:latin typeface="Calibri" panose="020F0502020204030204" pitchFamily="34" charset="0"/>
                <a:cs typeface="Calibri" panose="020F0502020204030204" pitchFamily="34" charset="0"/>
              </a:rPr>
              <a:t>För helåret minskade antalet anmälda brott med </a:t>
            </a:r>
            <a:br>
              <a:rPr lang="sv-SE" sz="1100" b="1" dirty="0">
                <a:latin typeface="Calibri" panose="020F0502020204030204" pitchFamily="34" charset="0"/>
                <a:cs typeface="Calibri" panose="020F0502020204030204" pitchFamily="34" charset="0"/>
              </a:rPr>
            </a:br>
            <a:r>
              <a:rPr lang="sv-SE" sz="1100" b="1" dirty="0">
                <a:latin typeface="Calibri" panose="020F0502020204030204" pitchFamily="34" charset="0"/>
                <a:cs typeface="Calibri" panose="020F0502020204030204" pitchFamily="34" charset="0"/>
              </a:rPr>
              <a:t>17 procent i jämförelse med 2023.</a:t>
            </a:r>
            <a:endParaRPr lang="sv-SE" sz="1100" dirty="0">
              <a:latin typeface="Calibri" panose="020F0502020204030204" pitchFamily="34" charset="0"/>
              <a:cs typeface="Calibri" panose="020F0502020204030204" pitchFamily="34" charset="0"/>
            </a:endParaRPr>
          </a:p>
        </p:txBody>
      </p:sp>
      <p:sp>
        <p:nvSpPr>
          <p:cNvPr id="10" name="textruta 9">
            <a:extLst>
              <a:ext uri="{FF2B5EF4-FFF2-40B4-BE49-F238E27FC236}">
                <a16:creationId xmlns:a16="http://schemas.microsoft.com/office/drawing/2014/main" id="{FF37C395-2E82-45C2-8292-52845AADD691}"/>
              </a:ext>
            </a:extLst>
          </p:cNvPr>
          <p:cNvSpPr txBox="1"/>
          <p:nvPr/>
        </p:nvSpPr>
        <p:spPr>
          <a:xfrm>
            <a:off x="0" y="186526"/>
            <a:ext cx="1656184" cy="169277"/>
          </a:xfrm>
          <a:prstGeom prst="rect">
            <a:avLst/>
          </a:prstGeom>
          <a:noFill/>
        </p:spPr>
        <p:txBody>
          <a:bodyPr wrap="square" rtlCol="0">
            <a:spAutoFit/>
          </a:bodyPr>
          <a:lstStyle/>
          <a:p>
            <a:r>
              <a:rPr lang="sv-SE" sz="500" b="1" dirty="0"/>
              <a:t>NBC nationell </a:t>
            </a:r>
            <a:r>
              <a:rPr lang="sv-SE" sz="500" b="1" dirty="0" err="1"/>
              <a:t>lägesbild</a:t>
            </a:r>
            <a:r>
              <a:rPr lang="sv-SE" sz="500" b="1" dirty="0"/>
              <a:t> DECEMBER 2024</a:t>
            </a:r>
          </a:p>
        </p:txBody>
      </p:sp>
      <p:graphicFrame>
        <p:nvGraphicFramePr>
          <p:cNvPr id="15" name="Diagram 14">
            <a:extLst>
              <a:ext uri="{FF2B5EF4-FFF2-40B4-BE49-F238E27FC236}">
                <a16:creationId xmlns:a16="http://schemas.microsoft.com/office/drawing/2014/main" id="{EB5EC3D8-3C78-45F8-942E-ECB90F2730D7}"/>
              </a:ext>
            </a:extLst>
          </p:cNvPr>
          <p:cNvGraphicFramePr>
            <a:graphicFrameLocks/>
          </p:cNvGraphicFramePr>
          <p:nvPr>
            <p:extLst>
              <p:ext uri="{D42A27DB-BD31-4B8C-83A1-F6EECF244321}">
                <p14:modId xmlns:p14="http://schemas.microsoft.com/office/powerpoint/2010/main" val="1682944379"/>
              </p:ext>
            </p:extLst>
          </p:nvPr>
        </p:nvGraphicFramePr>
        <p:xfrm>
          <a:off x="99989" y="747629"/>
          <a:ext cx="5192091" cy="2587505"/>
        </p:xfrm>
        <a:graphic>
          <a:graphicData uri="http://schemas.openxmlformats.org/drawingml/2006/chart">
            <c:chart xmlns:c="http://schemas.openxmlformats.org/drawingml/2006/chart" xmlns:r="http://schemas.openxmlformats.org/officeDocument/2006/relationships" r:id="rId2"/>
          </a:graphicData>
        </a:graphic>
      </p:graphicFrame>
      <p:pic>
        <p:nvPicPr>
          <p:cNvPr id="4" name="Bildobjekt 3">
            <a:extLst>
              <a:ext uri="{FF2B5EF4-FFF2-40B4-BE49-F238E27FC236}">
                <a16:creationId xmlns:a16="http://schemas.microsoft.com/office/drawing/2014/main" id="{366E07E6-FA28-4B33-828F-AFC828602F32}"/>
              </a:ext>
            </a:extLst>
          </p:cNvPr>
          <p:cNvPicPr>
            <a:picLocks noChangeAspect="1"/>
          </p:cNvPicPr>
          <p:nvPr/>
        </p:nvPicPr>
        <p:blipFill>
          <a:blip r:embed="rId3"/>
          <a:stretch>
            <a:fillRect/>
          </a:stretch>
        </p:blipFill>
        <p:spPr>
          <a:xfrm>
            <a:off x="5319039" y="3476833"/>
            <a:ext cx="3285409" cy="1881932"/>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753402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ak koppling 5">
            <a:extLst>
              <a:ext uri="{FF2B5EF4-FFF2-40B4-BE49-F238E27FC236}">
                <a16:creationId xmlns:a16="http://schemas.microsoft.com/office/drawing/2014/main" id="{D3A6E0A8-8FF6-4637-ADA0-C48221BB3732}"/>
              </a:ext>
            </a:extLst>
          </p:cNvPr>
          <p:cNvCxnSpPr>
            <a:cxnSpLocks/>
          </p:cNvCxnSpPr>
          <p:nvPr/>
        </p:nvCxnSpPr>
        <p:spPr bwMode="auto">
          <a:xfrm>
            <a:off x="107504" y="337220"/>
            <a:ext cx="799288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8AC15F24-43DA-4AE5-8342-091102B234CF}"/>
              </a:ext>
            </a:extLst>
          </p:cNvPr>
          <p:cNvSpPr txBox="1"/>
          <p:nvPr/>
        </p:nvSpPr>
        <p:spPr>
          <a:xfrm>
            <a:off x="3419872" y="58123"/>
            <a:ext cx="2304256" cy="307777"/>
          </a:xfrm>
          <a:prstGeom prst="rect">
            <a:avLst/>
          </a:prstGeom>
          <a:noFill/>
        </p:spPr>
        <p:txBody>
          <a:bodyPr wrap="square" rtlCol="0">
            <a:spAutoFit/>
          </a:bodyPr>
          <a:lstStyle/>
          <a:p>
            <a:r>
              <a:rPr lang="sv-SE" sz="1400" b="1" dirty="0"/>
              <a:t>ROMANSBEDRÄGERIER</a:t>
            </a:r>
          </a:p>
        </p:txBody>
      </p:sp>
      <p:sp>
        <p:nvSpPr>
          <p:cNvPr id="11" name="textruta 10">
            <a:extLst>
              <a:ext uri="{FF2B5EF4-FFF2-40B4-BE49-F238E27FC236}">
                <a16:creationId xmlns:a16="http://schemas.microsoft.com/office/drawing/2014/main" id="{84F17219-BC44-4DCF-8214-81673431D93F}"/>
              </a:ext>
            </a:extLst>
          </p:cNvPr>
          <p:cNvSpPr txBox="1"/>
          <p:nvPr/>
        </p:nvSpPr>
        <p:spPr>
          <a:xfrm>
            <a:off x="113750" y="426433"/>
            <a:ext cx="2664297" cy="261610"/>
          </a:xfrm>
          <a:prstGeom prst="rect">
            <a:avLst/>
          </a:prstGeom>
          <a:solidFill>
            <a:schemeClr val="accent1">
              <a:lumMod val="60000"/>
              <a:lumOff val="40000"/>
            </a:schemeClr>
          </a:solidFill>
        </p:spPr>
        <p:txBody>
          <a:bodyPr wrap="square" rtlCol="0">
            <a:spAutoFit/>
          </a:bodyPr>
          <a:lstStyle/>
          <a:p>
            <a:r>
              <a:rPr lang="sv-SE" sz="1100" dirty="0"/>
              <a:t>Utvecklingen av romansbedrägerier</a:t>
            </a:r>
          </a:p>
        </p:txBody>
      </p:sp>
      <p:sp>
        <p:nvSpPr>
          <p:cNvPr id="12" name="textruta 11">
            <a:extLst>
              <a:ext uri="{FF2B5EF4-FFF2-40B4-BE49-F238E27FC236}">
                <a16:creationId xmlns:a16="http://schemas.microsoft.com/office/drawing/2014/main" id="{B803E344-C4C8-4A74-8F49-AC24CDA3A968}"/>
              </a:ext>
            </a:extLst>
          </p:cNvPr>
          <p:cNvSpPr txBox="1"/>
          <p:nvPr/>
        </p:nvSpPr>
        <p:spPr>
          <a:xfrm>
            <a:off x="5621437" y="3171954"/>
            <a:ext cx="1614859" cy="261610"/>
          </a:xfrm>
          <a:prstGeom prst="rect">
            <a:avLst/>
          </a:prstGeom>
          <a:solidFill>
            <a:schemeClr val="accent1">
              <a:lumMod val="60000"/>
              <a:lumOff val="40000"/>
            </a:schemeClr>
          </a:solidFill>
        </p:spPr>
        <p:txBody>
          <a:bodyPr wrap="square" rtlCol="0">
            <a:spAutoFit/>
          </a:bodyPr>
          <a:lstStyle/>
          <a:p>
            <a:pPr algn="ctr"/>
            <a:r>
              <a:rPr lang="sv-SE" sz="1100" dirty="0"/>
              <a:t>Månadens siffror</a:t>
            </a:r>
          </a:p>
        </p:txBody>
      </p:sp>
      <p:sp>
        <p:nvSpPr>
          <p:cNvPr id="14" name="textruta 13">
            <a:extLst>
              <a:ext uri="{FF2B5EF4-FFF2-40B4-BE49-F238E27FC236}">
                <a16:creationId xmlns:a16="http://schemas.microsoft.com/office/drawing/2014/main" id="{2A4F3B82-4E21-4278-972E-ECE951267A79}"/>
              </a:ext>
            </a:extLst>
          </p:cNvPr>
          <p:cNvSpPr txBox="1"/>
          <p:nvPr/>
        </p:nvSpPr>
        <p:spPr>
          <a:xfrm>
            <a:off x="5516169" y="697260"/>
            <a:ext cx="3096344" cy="2616101"/>
          </a:xfrm>
          <a:prstGeom prst="rect">
            <a:avLst/>
          </a:prstGeom>
          <a:noFill/>
        </p:spPr>
        <p:txBody>
          <a:bodyPr wrap="square" rtlCol="0">
            <a:spAutoFit/>
          </a:bodyPr>
          <a:lstStyle/>
          <a:p>
            <a:r>
              <a:rPr lang="sv-SE" sz="1050" b="1" u="sng" dirty="0">
                <a:latin typeface="Calibri" panose="020F0502020204030204" pitchFamily="34" charset="0"/>
                <a:cs typeface="Calibri" panose="020F0502020204030204" pitchFamily="34" charset="0"/>
              </a:rPr>
              <a:t>Totalt</a:t>
            </a:r>
            <a:r>
              <a:rPr lang="sv-SE" sz="1050" b="1" dirty="0">
                <a:latin typeface="Calibri" panose="020F0502020204030204" pitchFamily="34" charset="0"/>
                <a:cs typeface="Calibri" panose="020F0502020204030204" pitchFamily="34" charset="0"/>
              </a:rPr>
              <a:t>  </a:t>
            </a:r>
            <a:r>
              <a:rPr lang="sv-SE" sz="1050" dirty="0">
                <a:latin typeface="Calibri" panose="020F0502020204030204" pitchFamily="34" charset="0"/>
                <a:cs typeface="Calibri" panose="020F0502020204030204" pitchFamily="34" charset="0"/>
              </a:rPr>
              <a:t>(jan-dec 2024)</a:t>
            </a:r>
          </a:p>
          <a:p>
            <a:r>
              <a:rPr lang="sv-SE" sz="1050" dirty="0">
                <a:latin typeface="Calibri" panose="020F0502020204030204" pitchFamily="34" charset="0"/>
                <a:cs typeface="Calibri" panose="020F0502020204030204" pitchFamily="34" charset="0"/>
              </a:rPr>
              <a:t> </a:t>
            </a:r>
            <a:endParaRPr lang="sv-SE" sz="1050" b="1" dirty="0">
              <a:latin typeface="Calibri" panose="020F0502020204030204" pitchFamily="34" charset="0"/>
              <a:cs typeface="Calibri" panose="020F0502020204030204" pitchFamily="34" charset="0"/>
            </a:endParaRPr>
          </a:p>
          <a:p>
            <a:r>
              <a:rPr lang="sv-SE" sz="1100" b="1" dirty="0">
                <a:latin typeface="Calibri" panose="020F0502020204030204" pitchFamily="34" charset="0"/>
                <a:cs typeface="Calibri" panose="020F0502020204030204" pitchFamily="34" charset="0"/>
              </a:rPr>
              <a:t>1 287 </a:t>
            </a:r>
            <a:r>
              <a:rPr lang="sv-SE" sz="1100" dirty="0">
                <a:latin typeface="Calibri" panose="020F0502020204030204" pitchFamily="34" charset="0"/>
                <a:cs typeface="Calibri" panose="020F0502020204030204" pitchFamily="34" charset="0"/>
              </a:rPr>
              <a:t>anmälda brott. </a:t>
            </a:r>
          </a:p>
          <a:p>
            <a:endParaRPr lang="sv-SE" sz="1100" dirty="0">
              <a:latin typeface="Calibri" panose="020F0502020204030204" pitchFamily="34" charset="0"/>
              <a:cs typeface="Calibri" panose="020F0502020204030204" pitchFamily="34" charset="0"/>
            </a:endParaRPr>
          </a:p>
          <a:p>
            <a:r>
              <a:rPr lang="sv-SE" sz="1100" dirty="0">
                <a:latin typeface="Calibri" panose="020F0502020204030204" pitchFamily="34" charset="0"/>
                <a:cs typeface="Calibri" panose="020F0502020204030204" pitchFamily="34" charset="0"/>
              </a:rPr>
              <a:t>Antal anmälda romansbedrägerier minskade under november med 3</a:t>
            </a:r>
            <a:r>
              <a:rPr lang="sv-SE" sz="1100" b="1" dirty="0">
                <a:latin typeface="Calibri" panose="020F0502020204030204" pitchFamily="34" charset="0"/>
                <a:cs typeface="Calibri" panose="020F0502020204030204" pitchFamily="34" charset="0"/>
              </a:rPr>
              <a:t> </a:t>
            </a:r>
            <a:r>
              <a:rPr lang="sv-SE" sz="1100" dirty="0">
                <a:latin typeface="Calibri" panose="020F0502020204030204" pitchFamily="34" charset="0"/>
                <a:cs typeface="Calibri" panose="020F0502020204030204" pitchFamily="34" charset="0"/>
              </a:rPr>
              <a:t>procent i jämförelse med föregående månad.</a:t>
            </a:r>
          </a:p>
          <a:p>
            <a:endParaRPr lang="sv-SE" sz="1100" dirty="0">
              <a:latin typeface="Calibri" panose="020F0502020204030204" pitchFamily="34" charset="0"/>
              <a:cs typeface="Calibri" panose="020F0502020204030204" pitchFamily="34" charset="0"/>
            </a:endParaRPr>
          </a:p>
          <a:p>
            <a:r>
              <a:rPr lang="sv-SE" sz="1100" dirty="0">
                <a:latin typeface="Calibri" panose="020F0502020204030204" pitchFamily="34" charset="0"/>
                <a:cs typeface="Calibri" panose="020F0502020204030204" pitchFamily="34" charset="0"/>
              </a:rPr>
              <a:t>I jämförelse med december föregående år minskade antal anmälda romansbedrägerier med 17 procent. </a:t>
            </a:r>
          </a:p>
          <a:p>
            <a:endParaRPr lang="sv-SE" sz="1100" dirty="0">
              <a:latin typeface="Calibri" panose="020F0502020204030204" pitchFamily="34" charset="0"/>
              <a:cs typeface="Calibri" panose="020F0502020204030204" pitchFamily="34" charset="0"/>
            </a:endParaRPr>
          </a:p>
          <a:p>
            <a:r>
              <a:rPr lang="sv-SE" sz="1100" b="1" dirty="0">
                <a:latin typeface="Calibri" panose="020F0502020204030204" pitchFamily="34" charset="0"/>
                <a:cs typeface="Calibri" panose="020F0502020204030204" pitchFamily="34" charset="0"/>
              </a:rPr>
              <a:t>För helåret minskade antalet anmälda brott med </a:t>
            </a:r>
            <a:br>
              <a:rPr lang="sv-SE" sz="1100" b="1" dirty="0">
                <a:latin typeface="Calibri" panose="020F0502020204030204" pitchFamily="34" charset="0"/>
                <a:cs typeface="Calibri" panose="020F0502020204030204" pitchFamily="34" charset="0"/>
              </a:rPr>
            </a:br>
            <a:r>
              <a:rPr lang="sv-SE" sz="1100" b="1" dirty="0">
                <a:latin typeface="Calibri" panose="020F0502020204030204" pitchFamily="34" charset="0"/>
                <a:cs typeface="Calibri" panose="020F0502020204030204" pitchFamily="34" charset="0"/>
              </a:rPr>
              <a:t>1 procent i jämförelse med 2023.</a:t>
            </a:r>
            <a:endParaRPr lang="sv-SE" sz="1100" dirty="0">
              <a:latin typeface="Calibri" panose="020F0502020204030204" pitchFamily="34" charset="0"/>
              <a:cs typeface="Calibri" panose="020F0502020204030204" pitchFamily="34" charset="0"/>
            </a:endParaRPr>
          </a:p>
          <a:p>
            <a:endParaRPr lang="sv-SE" sz="1100" dirty="0">
              <a:latin typeface="Calibri" panose="020F0502020204030204" pitchFamily="34" charset="0"/>
              <a:cs typeface="Calibri" panose="020F0502020204030204" pitchFamily="34" charset="0"/>
            </a:endParaRPr>
          </a:p>
        </p:txBody>
      </p:sp>
      <p:sp>
        <p:nvSpPr>
          <p:cNvPr id="10" name="textruta 9">
            <a:extLst>
              <a:ext uri="{FF2B5EF4-FFF2-40B4-BE49-F238E27FC236}">
                <a16:creationId xmlns:a16="http://schemas.microsoft.com/office/drawing/2014/main" id="{E8C07126-FD4F-428A-A417-1470CD264B68}"/>
              </a:ext>
            </a:extLst>
          </p:cNvPr>
          <p:cNvSpPr txBox="1"/>
          <p:nvPr/>
        </p:nvSpPr>
        <p:spPr>
          <a:xfrm>
            <a:off x="0" y="186526"/>
            <a:ext cx="1656184" cy="169277"/>
          </a:xfrm>
          <a:prstGeom prst="rect">
            <a:avLst/>
          </a:prstGeom>
          <a:noFill/>
        </p:spPr>
        <p:txBody>
          <a:bodyPr wrap="square" rtlCol="0">
            <a:spAutoFit/>
          </a:bodyPr>
          <a:lstStyle/>
          <a:p>
            <a:r>
              <a:rPr lang="sv-SE" sz="500" b="1" dirty="0"/>
              <a:t>NBC nationell </a:t>
            </a:r>
            <a:r>
              <a:rPr lang="sv-SE" sz="500" b="1" dirty="0" err="1"/>
              <a:t>lägesbild</a:t>
            </a:r>
            <a:r>
              <a:rPr lang="sv-SE" sz="500" b="1" dirty="0"/>
              <a:t> DECEMBER 2024</a:t>
            </a:r>
          </a:p>
        </p:txBody>
      </p:sp>
      <p:graphicFrame>
        <p:nvGraphicFramePr>
          <p:cNvPr id="13" name="Diagram 12">
            <a:extLst>
              <a:ext uri="{FF2B5EF4-FFF2-40B4-BE49-F238E27FC236}">
                <a16:creationId xmlns:a16="http://schemas.microsoft.com/office/drawing/2014/main" id="{50D45260-06C8-4E1E-A0E7-37215E9AF3AB}"/>
              </a:ext>
            </a:extLst>
          </p:cNvPr>
          <p:cNvGraphicFramePr>
            <a:graphicFrameLocks/>
          </p:cNvGraphicFramePr>
          <p:nvPr>
            <p:extLst>
              <p:ext uri="{D42A27DB-BD31-4B8C-83A1-F6EECF244321}">
                <p14:modId xmlns:p14="http://schemas.microsoft.com/office/powerpoint/2010/main" val="1915961431"/>
              </p:ext>
            </p:extLst>
          </p:nvPr>
        </p:nvGraphicFramePr>
        <p:xfrm>
          <a:off x="108153" y="697466"/>
          <a:ext cx="5408015" cy="2664067"/>
        </p:xfrm>
        <a:graphic>
          <a:graphicData uri="http://schemas.openxmlformats.org/drawingml/2006/chart">
            <c:chart xmlns:c="http://schemas.openxmlformats.org/drawingml/2006/chart" xmlns:r="http://schemas.openxmlformats.org/officeDocument/2006/relationships" r:id="rId2"/>
          </a:graphicData>
        </a:graphic>
      </p:graphicFrame>
      <p:pic>
        <p:nvPicPr>
          <p:cNvPr id="4" name="Bildobjekt 3">
            <a:extLst>
              <a:ext uri="{FF2B5EF4-FFF2-40B4-BE49-F238E27FC236}">
                <a16:creationId xmlns:a16="http://schemas.microsoft.com/office/drawing/2014/main" id="{4AE94694-8FFA-4FE9-8E9D-1A924686A171}"/>
              </a:ext>
            </a:extLst>
          </p:cNvPr>
          <p:cNvPicPr>
            <a:picLocks noChangeAspect="1"/>
          </p:cNvPicPr>
          <p:nvPr/>
        </p:nvPicPr>
        <p:blipFill>
          <a:blip r:embed="rId3"/>
          <a:stretch>
            <a:fillRect/>
          </a:stretch>
        </p:blipFill>
        <p:spPr>
          <a:xfrm>
            <a:off x="5220072" y="3540422"/>
            <a:ext cx="3392441" cy="1837358"/>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243353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ak koppling 5">
            <a:extLst>
              <a:ext uri="{FF2B5EF4-FFF2-40B4-BE49-F238E27FC236}">
                <a16:creationId xmlns:a16="http://schemas.microsoft.com/office/drawing/2014/main" id="{D3A6E0A8-8FF6-4637-ADA0-C48221BB3732}"/>
              </a:ext>
            </a:extLst>
          </p:cNvPr>
          <p:cNvCxnSpPr>
            <a:cxnSpLocks/>
          </p:cNvCxnSpPr>
          <p:nvPr/>
        </p:nvCxnSpPr>
        <p:spPr bwMode="auto">
          <a:xfrm>
            <a:off x="107504" y="337220"/>
            <a:ext cx="799288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8AC15F24-43DA-4AE5-8342-091102B234CF}"/>
              </a:ext>
            </a:extLst>
          </p:cNvPr>
          <p:cNvSpPr txBox="1"/>
          <p:nvPr/>
        </p:nvSpPr>
        <p:spPr>
          <a:xfrm>
            <a:off x="3743908" y="49188"/>
            <a:ext cx="1656184" cy="307777"/>
          </a:xfrm>
          <a:prstGeom prst="rect">
            <a:avLst/>
          </a:prstGeom>
          <a:noFill/>
        </p:spPr>
        <p:txBody>
          <a:bodyPr wrap="square" rtlCol="0">
            <a:spAutoFit/>
          </a:bodyPr>
          <a:lstStyle/>
          <a:p>
            <a:pPr algn="ctr"/>
            <a:r>
              <a:rPr lang="sv-SE" sz="1400" b="1" dirty="0"/>
              <a:t>BIDRAGSBROTT</a:t>
            </a:r>
          </a:p>
        </p:txBody>
      </p:sp>
      <p:sp>
        <p:nvSpPr>
          <p:cNvPr id="10" name="textruta 9">
            <a:extLst>
              <a:ext uri="{FF2B5EF4-FFF2-40B4-BE49-F238E27FC236}">
                <a16:creationId xmlns:a16="http://schemas.microsoft.com/office/drawing/2014/main" id="{D8B18485-6C07-4081-A674-E17055DB6D0B}"/>
              </a:ext>
            </a:extLst>
          </p:cNvPr>
          <p:cNvSpPr txBox="1"/>
          <p:nvPr/>
        </p:nvSpPr>
        <p:spPr>
          <a:xfrm>
            <a:off x="107504" y="401415"/>
            <a:ext cx="2160240" cy="261610"/>
          </a:xfrm>
          <a:prstGeom prst="rect">
            <a:avLst/>
          </a:prstGeom>
          <a:solidFill>
            <a:schemeClr val="accent1">
              <a:lumMod val="60000"/>
              <a:lumOff val="40000"/>
            </a:schemeClr>
          </a:solidFill>
        </p:spPr>
        <p:txBody>
          <a:bodyPr wrap="square" rtlCol="0">
            <a:spAutoFit/>
          </a:bodyPr>
          <a:lstStyle/>
          <a:p>
            <a:r>
              <a:rPr lang="sv-SE" sz="1100" dirty="0"/>
              <a:t>Utvecklingen av bidragsbrott</a:t>
            </a:r>
          </a:p>
        </p:txBody>
      </p:sp>
      <p:sp>
        <p:nvSpPr>
          <p:cNvPr id="16" name="textruta 15">
            <a:extLst>
              <a:ext uri="{FF2B5EF4-FFF2-40B4-BE49-F238E27FC236}">
                <a16:creationId xmlns:a16="http://schemas.microsoft.com/office/drawing/2014/main" id="{8A56DCAB-B549-451D-B6AC-73D87BD263FE}"/>
              </a:ext>
            </a:extLst>
          </p:cNvPr>
          <p:cNvSpPr txBox="1"/>
          <p:nvPr/>
        </p:nvSpPr>
        <p:spPr>
          <a:xfrm>
            <a:off x="6125493" y="3001516"/>
            <a:ext cx="1614859" cy="261610"/>
          </a:xfrm>
          <a:prstGeom prst="rect">
            <a:avLst/>
          </a:prstGeom>
          <a:solidFill>
            <a:schemeClr val="accent1">
              <a:lumMod val="60000"/>
              <a:lumOff val="40000"/>
            </a:schemeClr>
          </a:solidFill>
        </p:spPr>
        <p:txBody>
          <a:bodyPr wrap="square" rtlCol="0">
            <a:spAutoFit/>
          </a:bodyPr>
          <a:lstStyle/>
          <a:p>
            <a:pPr algn="ctr"/>
            <a:r>
              <a:rPr lang="sv-SE" sz="1100" dirty="0"/>
              <a:t>Månadens siffror</a:t>
            </a:r>
          </a:p>
        </p:txBody>
      </p:sp>
      <p:sp>
        <p:nvSpPr>
          <p:cNvPr id="11" name="textruta 10">
            <a:extLst>
              <a:ext uri="{FF2B5EF4-FFF2-40B4-BE49-F238E27FC236}">
                <a16:creationId xmlns:a16="http://schemas.microsoft.com/office/drawing/2014/main" id="{C2A1FB06-52A9-414D-9C81-ACE72DF4AE77}"/>
              </a:ext>
            </a:extLst>
          </p:cNvPr>
          <p:cNvSpPr txBox="1"/>
          <p:nvPr/>
        </p:nvSpPr>
        <p:spPr>
          <a:xfrm>
            <a:off x="5929640" y="741536"/>
            <a:ext cx="2674808" cy="2115964"/>
          </a:xfrm>
          <a:prstGeom prst="rect">
            <a:avLst/>
          </a:prstGeom>
          <a:noFill/>
        </p:spPr>
        <p:txBody>
          <a:bodyPr wrap="square" rtlCol="0">
            <a:spAutoFit/>
          </a:bodyPr>
          <a:lstStyle/>
          <a:p>
            <a:r>
              <a:rPr lang="sv-SE" sz="1100" b="1" u="sng" dirty="0">
                <a:latin typeface="Calibri" panose="020F0502020204030204" pitchFamily="34" charset="0"/>
                <a:cs typeface="Calibri" panose="020F0502020204030204" pitchFamily="34" charset="0"/>
              </a:rPr>
              <a:t>Totalt </a:t>
            </a:r>
            <a:r>
              <a:rPr lang="sv-SE" sz="1100" dirty="0">
                <a:latin typeface="Calibri" panose="020F0502020204030204" pitchFamily="34" charset="0"/>
                <a:cs typeface="Calibri" panose="020F0502020204030204" pitchFamily="34" charset="0"/>
              </a:rPr>
              <a:t> </a:t>
            </a:r>
            <a:r>
              <a:rPr lang="sv-SE" sz="900" dirty="0">
                <a:latin typeface="Calibri" panose="020F0502020204030204" pitchFamily="34" charset="0"/>
                <a:cs typeface="Calibri" panose="020F0502020204030204" pitchFamily="34" charset="0"/>
              </a:rPr>
              <a:t>(jan-dec 2024) </a:t>
            </a:r>
            <a:endParaRPr lang="sv-SE" sz="900" i="1" dirty="0"/>
          </a:p>
          <a:p>
            <a:r>
              <a:rPr lang="sv-SE" sz="1100" b="1" dirty="0">
                <a:latin typeface="Calibri" panose="020F0502020204030204" pitchFamily="34" charset="0"/>
                <a:cs typeface="Calibri" panose="020F0502020204030204" pitchFamily="34" charset="0"/>
              </a:rPr>
              <a:t>12 687 </a:t>
            </a:r>
            <a:r>
              <a:rPr lang="sv-SE" sz="1100" dirty="0">
                <a:latin typeface="Calibri" panose="020F0502020204030204" pitchFamily="34" charset="0"/>
                <a:cs typeface="Calibri" panose="020F0502020204030204" pitchFamily="34" charset="0"/>
              </a:rPr>
              <a:t>anmälda</a:t>
            </a:r>
            <a:r>
              <a:rPr lang="sv-SE" sz="1100" b="1" dirty="0">
                <a:latin typeface="Calibri" panose="020F0502020204030204" pitchFamily="34" charset="0"/>
                <a:cs typeface="Calibri" panose="020F0502020204030204" pitchFamily="34" charset="0"/>
              </a:rPr>
              <a:t> </a:t>
            </a:r>
            <a:r>
              <a:rPr lang="sv-SE" sz="1100" dirty="0">
                <a:latin typeface="Calibri" panose="020F0502020204030204" pitchFamily="34" charset="0"/>
                <a:cs typeface="Calibri" panose="020F0502020204030204" pitchFamily="34" charset="0"/>
              </a:rPr>
              <a:t>brott   </a:t>
            </a:r>
          </a:p>
          <a:p>
            <a:endParaRPr lang="sv-SE" sz="1050" dirty="0">
              <a:highlight>
                <a:srgbClr val="FFFF00"/>
              </a:highlight>
              <a:latin typeface="Calibri" panose="020F0502020204030204" pitchFamily="34" charset="0"/>
              <a:cs typeface="Calibri" panose="020F0502020204030204" pitchFamily="34" charset="0"/>
            </a:endParaRPr>
          </a:p>
          <a:p>
            <a:r>
              <a:rPr lang="sv-SE" sz="1100" dirty="0">
                <a:latin typeface="Calibri" panose="020F0502020204030204" pitchFamily="34" charset="0"/>
                <a:cs typeface="Calibri" panose="020F0502020204030204" pitchFamily="34" charset="0"/>
              </a:rPr>
              <a:t>Antalet anmälda brott under december minskade med 7 procent i jämförelse med föregående månad. </a:t>
            </a:r>
          </a:p>
          <a:p>
            <a:endParaRPr lang="sv-SE" sz="1100" dirty="0">
              <a:latin typeface="Calibri" panose="020F0502020204030204" pitchFamily="34" charset="0"/>
              <a:cs typeface="Calibri" panose="020F0502020204030204" pitchFamily="34" charset="0"/>
            </a:endParaRPr>
          </a:p>
          <a:p>
            <a:r>
              <a:rPr lang="sv-SE" sz="1100" dirty="0">
                <a:latin typeface="Calibri" panose="020F0502020204030204" pitchFamily="34" charset="0"/>
                <a:cs typeface="Calibri" panose="020F0502020204030204" pitchFamily="34" charset="0"/>
              </a:rPr>
              <a:t>Anmälda brott ökade med 6 procent i jämförelse med december 2023.  </a:t>
            </a:r>
          </a:p>
          <a:p>
            <a:endParaRPr lang="sv-SE" sz="1100" b="1" dirty="0">
              <a:latin typeface="Calibri" panose="020F0502020204030204" pitchFamily="34" charset="0"/>
              <a:cs typeface="Calibri" panose="020F0502020204030204" pitchFamily="34" charset="0"/>
            </a:endParaRPr>
          </a:p>
          <a:p>
            <a:r>
              <a:rPr lang="sv-SE" sz="1100" b="1" dirty="0">
                <a:latin typeface="Calibri" panose="020F0502020204030204" pitchFamily="34" charset="0"/>
                <a:cs typeface="Calibri" panose="020F0502020204030204" pitchFamily="34" charset="0"/>
              </a:rPr>
              <a:t>För helåret ökade antalet anmälda brott med 5 procent i jämförelse med 2023.</a:t>
            </a:r>
            <a:endParaRPr lang="sv-SE" sz="1100" dirty="0">
              <a:latin typeface="Calibri" panose="020F0502020204030204" pitchFamily="34" charset="0"/>
              <a:cs typeface="Calibri" panose="020F0502020204030204" pitchFamily="34" charset="0"/>
            </a:endParaRPr>
          </a:p>
        </p:txBody>
      </p:sp>
      <p:sp>
        <p:nvSpPr>
          <p:cNvPr id="12" name="textruta 11">
            <a:extLst>
              <a:ext uri="{FF2B5EF4-FFF2-40B4-BE49-F238E27FC236}">
                <a16:creationId xmlns:a16="http://schemas.microsoft.com/office/drawing/2014/main" id="{26244E1F-CE7A-440D-97EE-B08D6646C8A6}"/>
              </a:ext>
            </a:extLst>
          </p:cNvPr>
          <p:cNvSpPr txBox="1"/>
          <p:nvPr/>
        </p:nvSpPr>
        <p:spPr>
          <a:xfrm>
            <a:off x="107504" y="3278409"/>
            <a:ext cx="3424778" cy="1015663"/>
          </a:xfrm>
          <a:prstGeom prst="rect">
            <a:avLst/>
          </a:prstGeom>
          <a:noFill/>
        </p:spPr>
        <p:txBody>
          <a:bodyPr wrap="square" rtlCol="0">
            <a:spAutoFit/>
          </a:bodyPr>
          <a:lstStyle/>
          <a:p>
            <a:r>
              <a:rPr lang="sv-SE" sz="1000" u="sng" dirty="0"/>
              <a:t>Förändring från december 2023</a:t>
            </a:r>
          </a:p>
          <a:p>
            <a:r>
              <a:rPr lang="sv-SE" sz="1000" dirty="0"/>
              <a:t>Övriga myndigheter samt AF&amp;A-kassor ökade sina anmälningar med 131 respektive 40 procent i jämförelse med december 2023. Kommunerna och Försäkringskassan minskade sin anmälningar med 34 respektive 11 procent. </a:t>
            </a:r>
          </a:p>
        </p:txBody>
      </p:sp>
      <p:sp>
        <p:nvSpPr>
          <p:cNvPr id="3" name="Rektangel 2">
            <a:extLst>
              <a:ext uri="{FF2B5EF4-FFF2-40B4-BE49-F238E27FC236}">
                <a16:creationId xmlns:a16="http://schemas.microsoft.com/office/drawing/2014/main" id="{2BFA98BE-C212-4D3A-B371-3399137C649C}"/>
              </a:ext>
            </a:extLst>
          </p:cNvPr>
          <p:cNvSpPr/>
          <p:nvPr/>
        </p:nvSpPr>
        <p:spPr>
          <a:xfrm>
            <a:off x="6907587" y="1409667"/>
            <a:ext cx="2123959" cy="261610"/>
          </a:xfrm>
          <a:prstGeom prst="rect">
            <a:avLst/>
          </a:prstGeom>
        </p:spPr>
        <p:txBody>
          <a:bodyPr wrap="square">
            <a:spAutoFit/>
          </a:bodyPr>
          <a:lstStyle/>
          <a:p>
            <a:endParaRPr lang="sv-SE" sz="1100" dirty="0"/>
          </a:p>
        </p:txBody>
      </p:sp>
      <p:sp>
        <p:nvSpPr>
          <p:cNvPr id="14" name="textruta 13">
            <a:extLst>
              <a:ext uri="{FF2B5EF4-FFF2-40B4-BE49-F238E27FC236}">
                <a16:creationId xmlns:a16="http://schemas.microsoft.com/office/drawing/2014/main" id="{004E0560-5A8C-4876-BF56-F0F60E3BFFAB}"/>
              </a:ext>
            </a:extLst>
          </p:cNvPr>
          <p:cNvSpPr txBox="1"/>
          <p:nvPr/>
        </p:nvSpPr>
        <p:spPr>
          <a:xfrm>
            <a:off x="0" y="186526"/>
            <a:ext cx="1656184" cy="169277"/>
          </a:xfrm>
          <a:prstGeom prst="rect">
            <a:avLst/>
          </a:prstGeom>
          <a:noFill/>
        </p:spPr>
        <p:txBody>
          <a:bodyPr wrap="square" rtlCol="0">
            <a:spAutoFit/>
          </a:bodyPr>
          <a:lstStyle/>
          <a:p>
            <a:r>
              <a:rPr lang="sv-SE" sz="500" b="1" dirty="0"/>
              <a:t>NBC nationell </a:t>
            </a:r>
            <a:r>
              <a:rPr lang="sv-SE" sz="500" b="1" dirty="0" err="1"/>
              <a:t>lägesbild</a:t>
            </a:r>
            <a:r>
              <a:rPr lang="sv-SE" sz="500" b="1" dirty="0"/>
              <a:t> DECEMBER 2024</a:t>
            </a:r>
          </a:p>
        </p:txBody>
      </p:sp>
      <p:graphicFrame>
        <p:nvGraphicFramePr>
          <p:cNvPr id="13" name="Diagram 12">
            <a:extLst>
              <a:ext uri="{FF2B5EF4-FFF2-40B4-BE49-F238E27FC236}">
                <a16:creationId xmlns:a16="http://schemas.microsoft.com/office/drawing/2014/main" id="{086F4312-3B77-46F4-B201-E1F79B48C36D}"/>
              </a:ext>
            </a:extLst>
          </p:cNvPr>
          <p:cNvGraphicFramePr>
            <a:graphicFrameLocks/>
          </p:cNvGraphicFramePr>
          <p:nvPr>
            <p:extLst>
              <p:ext uri="{D42A27DB-BD31-4B8C-83A1-F6EECF244321}">
                <p14:modId xmlns:p14="http://schemas.microsoft.com/office/powerpoint/2010/main" val="3401752693"/>
              </p:ext>
            </p:extLst>
          </p:nvPr>
        </p:nvGraphicFramePr>
        <p:xfrm>
          <a:off x="107504" y="676405"/>
          <a:ext cx="5688632" cy="2517668"/>
        </p:xfrm>
        <a:graphic>
          <a:graphicData uri="http://schemas.openxmlformats.org/drawingml/2006/chart">
            <c:chart xmlns:c="http://schemas.openxmlformats.org/drawingml/2006/chart" xmlns:r="http://schemas.openxmlformats.org/officeDocument/2006/relationships" r:id="rId2"/>
          </a:graphicData>
        </a:graphic>
      </p:graphicFrame>
      <p:pic>
        <p:nvPicPr>
          <p:cNvPr id="2" name="Bildobjekt 1">
            <a:extLst>
              <a:ext uri="{FF2B5EF4-FFF2-40B4-BE49-F238E27FC236}">
                <a16:creationId xmlns:a16="http://schemas.microsoft.com/office/drawing/2014/main" id="{FB0173C5-0F46-47CE-9999-1535485DD339}"/>
              </a:ext>
            </a:extLst>
          </p:cNvPr>
          <p:cNvPicPr>
            <a:picLocks noChangeAspect="1"/>
          </p:cNvPicPr>
          <p:nvPr/>
        </p:nvPicPr>
        <p:blipFill>
          <a:blip r:embed="rId3"/>
          <a:stretch>
            <a:fillRect/>
          </a:stretch>
        </p:blipFill>
        <p:spPr>
          <a:xfrm>
            <a:off x="3850211" y="3338089"/>
            <a:ext cx="4754237" cy="213434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909792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ak koppling 5">
            <a:extLst>
              <a:ext uri="{FF2B5EF4-FFF2-40B4-BE49-F238E27FC236}">
                <a16:creationId xmlns:a16="http://schemas.microsoft.com/office/drawing/2014/main" id="{D3A6E0A8-8FF6-4637-ADA0-C48221BB3732}"/>
              </a:ext>
            </a:extLst>
          </p:cNvPr>
          <p:cNvCxnSpPr>
            <a:cxnSpLocks/>
          </p:cNvCxnSpPr>
          <p:nvPr/>
        </p:nvCxnSpPr>
        <p:spPr bwMode="auto">
          <a:xfrm>
            <a:off x="107504" y="337220"/>
            <a:ext cx="799288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8AC15F24-43DA-4AE5-8342-091102B234CF}"/>
              </a:ext>
            </a:extLst>
          </p:cNvPr>
          <p:cNvSpPr txBox="1"/>
          <p:nvPr/>
        </p:nvSpPr>
        <p:spPr>
          <a:xfrm>
            <a:off x="2022096" y="68855"/>
            <a:ext cx="5099808" cy="307777"/>
          </a:xfrm>
          <a:prstGeom prst="rect">
            <a:avLst/>
          </a:prstGeom>
          <a:noFill/>
        </p:spPr>
        <p:txBody>
          <a:bodyPr wrap="square" rtlCol="0">
            <a:spAutoFit/>
          </a:bodyPr>
          <a:lstStyle/>
          <a:p>
            <a:pPr algn="ctr"/>
            <a:r>
              <a:rPr lang="sv-SE" sz="1400" b="1" dirty="0"/>
              <a:t>BEDRÄGERIER MED INTERNATIONELL ANKNYTNING</a:t>
            </a:r>
          </a:p>
        </p:txBody>
      </p:sp>
      <p:sp>
        <p:nvSpPr>
          <p:cNvPr id="10" name="textruta 9">
            <a:extLst>
              <a:ext uri="{FF2B5EF4-FFF2-40B4-BE49-F238E27FC236}">
                <a16:creationId xmlns:a16="http://schemas.microsoft.com/office/drawing/2014/main" id="{D8B18485-6C07-4081-A674-E17055DB6D0B}"/>
              </a:ext>
            </a:extLst>
          </p:cNvPr>
          <p:cNvSpPr txBox="1"/>
          <p:nvPr/>
        </p:nvSpPr>
        <p:spPr>
          <a:xfrm>
            <a:off x="107504" y="401415"/>
            <a:ext cx="4248472" cy="261610"/>
          </a:xfrm>
          <a:prstGeom prst="rect">
            <a:avLst/>
          </a:prstGeom>
          <a:solidFill>
            <a:schemeClr val="accent1">
              <a:lumMod val="60000"/>
              <a:lumOff val="40000"/>
            </a:schemeClr>
          </a:solidFill>
        </p:spPr>
        <p:txBody>
          <a:bodyPr wrap="square" rtlCol="0">
            <a:spAutoFit/>
          </a:bodyPr>
          <a:lstStyle/>
          <a:p>
            <a:r>
              <a:rPr lang="sv-SE" sz="1100" dirty="0"/>
              <a:t>Utvecklingen av bedrägerier med internationell anknytning</a:t>
            </a:r>
          </a:p>
        </p:txBody>
      </p:sp>
      <p:sp>
        <p:nvSpPr>
          <p:cNvPr id="11" name="textruta 10">
            <a:extLst>
              <a:ext uri="{FF2B5EF4-FFF2-40B4-BE49-F238E27FC236}">
                <a16:creationId xmlns:a16="http://schemas.microsoft.com/office/drawing/2014/main" id="{C2A1FB06-52A9-414D-9C81-ACE72DF4AE77}"/>
              </a:ext>
            </a:extLst>
          </p:cNvPr>
          <p:cNvSpPr txBox="1"/>
          <p:nvPr/>
        </p:nvSpPr>
        <p:spPr>
          <a:xfrm>
            <a:off x="5580112" y="713687"/>
            <a:ext cx="3253941" cy="2262158"/>
          </a:xfrm>
          <a:prstGeom prst="rect">
            <a:avLst/>
          </a:prstGeom>
          <a:noFill/>
        </p:spPr>
        <p:txBody>
          <a:bodyPr wrap="square" rtlCol="0">
            <a:spAutoFit/>
          </a:bodyPr>
          <a:lstStyle/>
          <a:p>
            <a:r>
              <a:rPr lang="sv-SE" sz="1100" b="1" u="sng" dirty="0">
                <a:latin typeface="Calibri" panose="020F0502020204030204" pitchFamily="34" charset="0"/>
                <a:cs typeface="Calibri" panose="020F0502020204030204" pitchFamily="34" charset="0"/>
              </a:rPr>
              <a:t>Totalt</a:t>
            </a:r>
            <a:r>
              <a:rPr lang="sv-SE" sz="1100" dirty="0">
                <a:latin typeface="Calibri" panose="020F0502020204030204" pitchFamily="34" charset="0"/>
                <a:cs typeface="Calibri" panose="020F0502020204030204" pitchFamily="34" charset="0"/>
              </a:rPr>
              <a:t> </a:t>
            </a:r>
            <a:r>
              <a:rPr lang="sv-SE" sz="900" dirty="0">
                <a:latin typeface="Calibri" panose="020F0502020204030204" pitchFamily="34" charset="0"/>
                <a:cs typeface="Calibri" panose="020F0502020204030204" pitchFamily="34" charset="0"/>
              </a:rPr>
              <a:t>(jan-dec 2024)</a:t>
            </a:r>
            <a:r>
              <a:rPr lang="sv-SE" sz="1100" dirty="0">
                <a:latin typeface="Calibri" panose="020F0502020204030204" pitchFamily="34" charset="0"/>
                <a:cs typeface="Calibri" panose="020F0502020204030204" pitchFamily="34" charset="0"/>
              </a:rPr>
              <a:t> </a:t>
            </a:r>
            <a:endParaRPr lang="sv-SE" sz="1100" b="1" u="sng" dirty="0">
              <a:latin typeface="Calibri" panose="020F0502020204030204" pitchFamily="34" charset="0"/>
              <a:cs typeface="Calibri" panose="020F0502020204030204" pitchFamily="34" charset="0"/>
            </a:endParaRPr>
          </a:p>
          <a:p>
            <a:endParaRPr lang="sv-SE" sz="900" i="1" dirty="0"/>
          </a:p>
          <a:p>
            <a:r>
              <a:rPr lang="sv-SE" sz="1100" b="1" dirty="0">
                <a:latin typeface="Calibri" panose="020F0502020204030204" pitchFamily="34" charset="0"/>
                <a:cs typeface="Calibri" panose="020F0502020204030204" pitchFamily="34" charset="0"/>
              </a:rPr>
              <a:t>78 026 </a:t>
            </a:r>
            <a:r>
              <a:rPr lang="sv-SE" sz="1100" dirty="0">
                <a:latin typeface="Calibri" panose="020F0502020204030204" pitchFamily="34" charset="0"/>
                <a:cs typeface="Calibri" panose="020F0502020204030204" pitchFamily="34" charset="0"/>
              </a:rPr>
              <a:t>anmälda</a:t>
            </a:r>
            <a:r>
              <a:rPr lang="sv-SE" sz="1100" b="1" dirty="0">
                <a:latin typeface="Calibri" panose="020F0502020204030204" pitchFamily="34" charset="0"/>
                <a:cs typeface="Calibri" panose="020F0502020204030204" pitchFamily="34" charset="0"/>
              </a:rPr>
              <a:t> </a:t>
            </a:r>
            <a:r>
              <a:rPr lang="sv-SE" sz="1100" dirty="0">
                <a:latin typeface="Calibri" panose="020F0502020204030204" pitchFamily="34" charset="0"/>
                <a:cs typeface="Calibri" panose="020F0502020204030204" pitchFamily="34" charset="0"/>
              </a:rPr>
              <a:t>brott. </a:t>
            </a:r>
          </a:p>
          <a:p>
            <a:endParaRPr lang="sv-SE" sz="1100" dirty="0">
              <a:latin typeface="Calibri" panose="020F0502020204030204" pitchFamily="34" charset="0"/>
              <a:cs typeface="Calibri" panose="020F0502020204030204" pitchFamily="34" charset="0"/>
            </a:endParaRPr>
          </a:p>
          <a:p>
            <a:r>
              <a:rPr lang="sv-SE" sz="1100" dirty="0">
                <a:latin typeface="Calibri" panose="020F0502020204030204" pitchFamily="34" charset="0"/>
                <a:cs typeface="Calibri" panose="020F0502020204030204" pitchFamily="34" charset="0"/>
              </a:rPr>
              <a:t>Antalet anmälda bedrägerier med internationell anknytning minskade med 8</a:t>
            </a:r>
            <a:r>
              <a:rPr lang="sv-SE" sz="1100" b="1" dirty="0">
                <a:latin typeface="Calibri" panose="020F0502020204030204" pitchFamily="34" charset="0"/>
                <a:cs typeface="Calibri" panose="020F0502020204030204" pitchFamily="34" charset="0"/>
              </a:rPr>
              <a:t> </a:t>
            </a:r>
            <a:r>
              <a:rPr lang="sv-SE" sz="1100" dirty="0">
                <a:latin typeface="Calibri" panose="020F0502020204030204" pitchFamily="34" charset="0"/>
                <a:cs typeface="Calibri" panose="020F0502020204030204" pitchFamily="34" charset="0"/>
              </a:rPr>
              <a:t>procent i jämförelse med föregående månad och minskade med 32 procent i jämförelse med december 2023.</a:t>
            </a:r>
          </a:p>
          <a:p>
            <a:endParaRPr lang="sv-SE" sz="1100" dirty="0">
              <a:solidFill>
                <a:srgbClr val="FF0000"/>
              </a:solidFill>
              <a:latin typeface="Calibri" panose="020F0502020204030204" pitchFamily="34" charset="0"/>
              <a:cs typeface="Calibri" panose="020F0502020204030204" pitchFamily="34" charset="0"/>
            </a:endParaRPr>
          </a:p>
          <a:p>
            <a:r>
              <a:rPr lang="sv-SE" sz="1100" b="1" dirty="0">
                <a:latin typeface="Calibri" panose="020F0502020204030204" pitchFamily="34" charset="0"/>
                <a:cs typeface="Calibri" panose="020F0502020204030204" pitchFamily="34" charset="0"/>
              </a:rPr>
              <a:t>För helåret minskade antalet anmälda brott med </a:t>
            </a:r>
            <a:br>
              <a:rPr lang="sv-SE" sz="1100" b="1" dirty="0">
                <a:latin typeface="Calibri" panose="020F0502020204030204" pitchFamily="34" charset="0"/>
                <a:cs typeface="Calibri" panose="020F0502020204030204" pitchFamily="34" charset="0"/>
              </a:rPr>
            </a:br>
            <a:r>
              <a:rPr lang="sv-SE" sz="1100" b="1" dirty="0">
                <a:latin typeface="Calibri" panose="020F0502020204030204" pitchFamily="34" charset="0"/>
                <a:cs typeface="Calibri" panose="020F0502020204030204" pitchFamily="34" charset="0"/>
              </a:rPr>
              <a:t>11 procent i jämförelse med 2023.</a:t>
            </a:r>
            <a:endParaRPr lang="sv-SE" sz="1100" dirty="0">
              <a:latin typeface="Calibri" panose="020F0502020204030204" pitchFamily="34" charset="0"/>
              <a:cs typeface="Calibri" panose="020F0502020204030204" pitchFamily="34" charset="0"/>
            </a:endParaRPr>
          </a:p>
          <a:p>
            <a:r>
              <a:rPr lang="sv-SE" sz="1100" b="1" dirty="0">
                <a:latin typeface="Calibri" panose="020F0502020204030204" pitchFamily="34" charset="0"/>
                <a:cs typeface="Calibri" panose="020F0502020204030204" pitchFamily="34" charset="0"/>
              </a:rPr>
              <a:t>34 procent av totalt anmälda brott har internationell anknytning. </a:t>
            </a:r>
          </a:p>
        </p:txBody>
      </p:sp>
      <p:sp>
        <p:nvSpPr>
          <p:cNvPr id="12" name="textruta 11">
            <a:extLst>
              <a:ext uri="{FF2B5EF4-FFF2-40B4-BE49-F238E27FC236}">
                <a16:creationId xmlns:a16="http://schemas.microsoft.com/office/drawing/2014/main" id="{26244E1F-CE7A-440D-97EE-B08D6646C8A6}"/>
              </a:ext>
            </a:extLst>
          </p:cNvPr>
          <p:cNvSpPr txBox="1"/>
          <p:nvPr/>
        </p:nvSpPr>
        <p:spPr>
          <a:xfrm>
            <a:off x="683568" y="3853802"/>
            <a:ext cx="3528392" cy="830997"/>
          </a:xfrm>
          <a:prstGeom prst="rect">
            <a:avLst/>
          </a:prstGeom>
          <a:noFill/>
        </p:spPr>
        <p:txBody>
          <a:bodyPr wrap="square" rtlCol="0">
            <a:spAutoFit/>
          </a:bodyPr>
          <a:lstStyle/>
          <a:p>
            <a:r>
              <a:rPr lang="sv-SE" sz="1200" dirty="0">
                <a:latin typeface="Calibri" panose="020F0502020204030204" pitchFamily="34" charset="0"/>
                <a:cs typeface="Calibri" panose="020F0502020204030204" pitchFamily="34" charset="0"/>
              </a:rPr>
              <a:t>Under december är kortbedrägerierna den brottskategori som har störst andel ärenden med internationell anknytning, 67 procent. Därefter följer bedrägerier genom social manipulation, 15 procent.</a:t>
            </a:r>
          </a:p>
        </p:txBody>
      </p:sp>
      <p:sp>
        <p:nvSpPr>
          <p:cNvPr id="14" name="textruta 13">
            <a:extLst>
              <a:ext uri="{FF2B5EF4-FFF2-40B4-BE49-F238E27FC236}">
                <a16:creationId xmlns:a16="http://schemas.microsoft.com/office/drawing/2014/main" id="{932CC0F7-FD08-4E95-BD77-5AFAA36E163A}"/>
              </a:ext>
            </a:extLst>
          </p:cNvPr>
          <p:cNvSpPr txBox="1"/>
          <p:nvPr/>
        </p:nvSpPr>
        <p:spPr>
          <a:xfrm>
            <a:off x="0" y="186526"/>
            <a:ext cx="1656184" cy="169277"/>
          </a:xfrm>
          <a:prstGeom prst="rect">
            <a:avLst/>
          </a:prstGeom>
          <a:noFill/>
        </p:spPr>
        <p:txBody>
          <a:bodyPr wrap="square" rtlCol="0">
            <a:spAutoFit/>
          </a:bodyPr>
          <a:lstStyle/>
          <a:p>
            <a:r>
              <a:rPr lang="sv-SE" sz="500" b="1" dirty="0"/>
              <a:t>NBC nationell </a:t>
            </a:r>
            <a:r>
              <a:rPr lang="sv-SE" sz="500" b="1" dirty="0" err="1"/>
              <a:t>lägesbild</a:t>
            </a:r>
            <a:r>
              <a:rPr lang="sv-SE" sz="500" b="1" dirty="0"/>
              <a:t> DECEMBER 2024</a:t>
            </a:r>
          </a:p>
        </p:txBody>
      </p:sp>
      <p:graphicFrame>
        <p:nvGraphicFramePr>
          <p:cNvPr id="15" name="Diagram 14">
            <a:extLst>
              <a:ext uri="{FF2B5EF4-FFF2-40B4-BE49-F238E27FC236}">
                <a16:creationId xmlns:a16="http://schemas.microsoft.com/office/drawing/2014/main" id="{96763766-8E86-41E2-B078-84FB712FCA66}"/>
              </a:ext>
            </a:extLst>
          </p:cNvPr>
          <p:cNvGraphicFramePr>
            <a:graphicFrameLocks/>
          </p:cNvGraphicFramePr>
          <p:nvPr>
            <p:extLst>
              <p:ext uri="{D42A27DB-BD31-4B8C-83A1-F6EECF244321}">
                <p14:modId xmlns:p14="http://schemas.microsoft.com/office/powerpoint/2010/main" val="4113741660"/>
              </p:ext>
            </p:extLst>
          </p:nvPr>
        </p:nvGraphicFramePr>
        <p:xfrm>
          <a:off x="107504" y="693491"/>
          <a:ext cx="5400600" cy="2308026"/>
        </p:xfrm>
        <a:graphic>
          <a:graphicData uri="http://schemas.openxmlformats.org/drawingml/2006/chart">
            <c:chart xmlns:c="http://schemas.openxmlformats.org/drawingml/2006/chart" xmlns:r="http://schemas.openxmlformats.org/officeDocument/2006/relationships" r:id="rId2"/>
          </a:graphicData>
        </a:graphic>
      </p:graphicFrame>
      <p:pic>
        <p:nvPicPr>
          <p:cNvPr id="2" name="Bildobjekt 1">
            <a:extLst>
              <a:ext uri="{FF2B5EF4-FFF2-40B4-BE49-F238E27FC236}">
                <a16:creationId xmlns:a16="http://schemas.microsoft.com/office/drawing/2014/main" id="{03EF5EDA-DC56-46D9-AC88-F4F3666912B8}"/>
              </a:ext>
            </a:extLst>
          </p:cNvPr>
          <p:cNvPicPr>
            <a:picLocks noChangeAspect="1"/>
          </p:cNvPicPr>
          <p:nvPr/>
        </p:nvPicPr>
        <p:blipFill>
          <a:blip r:embed="rId3"/>
          <a:stretch>
            <a:fillRect/>
          </a:stretch>
        </p:blipFill>
        <p:spPr>
          <a:xfrm>
            <a:off x="4860032" y="3077710"/>
            <a:ext cx="3709219" cy="2356900"/>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73729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ak koppling 5">
            <a:extLst>
              <a:ext uri="{FF2B5EF4-FFF2-40B4-BE49-F238E27FC236}">
                <a16:creationId xmlns:a16="http://schemas.microsoft.com/office/drawing/2014/main" id="{D3A6E0A8-8FF6-4637-ADA0-C48221BB3732}"/>
              </a:ext>
            </a:extLst>
          </p:cNvPr>
          <p:cNvCxnSpPr>
            <a:cxnSpLocks/>
          </p:cNvCxnSpPr>
          <p:nvPr/>
        </p:nvCxnSpPr>
        <p:spPr bwMode="auto">
          <a:xfrm>
            <a:off x="107504" y="337220"/>
            <a:ext cx="799288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8AC15F24-43DA-4AE5-8342-091102B234CF}"/>
              </a:ext>
            </a:extLst>
          </p:cNvPr>
          <p:cNvSpPr txBox="1"/>
          <p:nvPr/>
        </p:nvSpPr>
        <p:spPr>
          <a:xfrm>
            <a:off x="2022096" y="68855"/>
            <a:ext cx="5099808" cy="307777"/>
          </a:xfrm>
          <a:prstGeom prst="rect">
            <a:avLst/>
          </a:prstGeom>
          <a:noFill/>
        </p:spPr>
        <p:txBody>
          <a:bodyPr wrap="square" rtlCol="0">
            <a:spAutoFit/>
          </a:bodyPr>
          <a:lstStyle/>
          <a:p>
            <a:pPr algn="ctr"/>
            <a:r>
              <a:rPr lang="sv-SE" sz="1400" b="1" dirty="0"/>
              <a:t>BEDRÄGERIER ÄLDRE OCH FUNKTIONSNEDSATTA</a:t>
            </a:r>
          </a:p>
        </p:txBody>
      </p:sp>
      <p:sp>
        <p:nvSpPr>
          <p:cNvPr id="10" name="textruta 9">
            <a:extLst>
              <a:ext uri="{FF2B5EF4-FFF2-40B4-BE49-F238E27FC236}">
                <a16:creationId xmlns:a16="http://schemas.microsoft.com/office/drawing/2014/main" id="{D8B18485-6C07-4081-A674-E17055DB6D0B}"/>
              </a:ext>
            </a:extLst>
          </p:cNvPr>
          <p:cNvSpPr txBox="1"/>
          <p:nvPr/>
        </p:nvSpPr>
        <p:spPr>
          <a:xfrm>
            <a:off x="107504" y="401415"/>
            <a:ext cx="4248472" cy="261610"/>
          </a:xfrm>
          <a:prstGeom prst="rect">
            <a:avLst/>
          </a:prstGeom>
          <a:solidFill>
            <a:schemeClr val="accent1">
              <a:lumMod val="60000"/>
              <a:lumOff val="40000"/>
            </a:schemeClr>
          </a:solidFill>
        </p:spPr>
        <p:txBody>
          <a:bodyPr wrap="square" rtlCol="0">
            <a:spAutoFit/>
          </a:bodyPr>
          <a:lstStyle/>
          <a:p>
            <a:r>
              <a:rPr lang="sv-SE" sz="1100" dirty="0"/>
              <a:t>Utvecklingen av bedrägerier mot äldre och funktionsnedsatta</a:t>
            </a:r>
          </a:p>
        </p:txBody>
      </p:sp>
      <p:sp>
        <p:nvSpPr>
          <p:cNvPr id="11" name="textruta 10">
            <a:extLst>
              <a:ext uri="{FF2B5EF4-FFF2-40B4-BE49-F238E27FC236}">
                <a16:creationId xmlns:a16="http://schemas.microsoft.com/office/drawing/2014/main" id="{C2A1FB06-52A9-414D-9C81-ACE72DF4AE77}"/>
              </a:ext>
            </a:extLst>
          </p:cNvPr>
          <p:cNvSpPr txBox="1"/>
          <p:nvPr/>
        </p:nvSpPr>
        <p:spPr>
          <a:xfrm>
            <a:off x="5495343" y="480528"/>
            <a:ext cx="3113337" cy="2739211"/>
          </a:xfrm>
          <a:prstGeom prst="rect">
            <a:avLst/>
          </a:prstGeom>
          <a:noFill/>
        </p:spPr>
        <p:txBody>
          <a:bodyPr wrap="square" rtlCol="0">
            <a:spAutoFit/>
          </a:bodyPr>
          <a:lstStyle/>
          <a:p>
            <a:r>
              <a:rPr lang="sv-SE" sz="1100" b="1" u="sng" dirty="0">
                <a:latin typeface="Calibri" panose="020F0502020204030204" pitchFamily="34" charset="0"/>
                <a:cs typeface="Calibri" panose="020F0502020204030204" pitchFamily="34" charset="0"/>
              </a:rPr>
              <a:t>Totalt</a:t>
            </a:r>
            <a:r>
              <a:rPr lang="sv-SE" sz="1100" dirty="0">
                <a:latin typeface="Calibri" panose="020F0502020204030204" pitchFamily="34" charset="0"/>
                <a:cs typeface="Calibri" panose="020F0502020204030204" pitchFamily="34" charset="0"/>
              </a:rPr>
              <a:t> </a:t>
            </a:r>
            <a:r>
              <a:rPr lang="sv-SE" sz="900" dirty="0">
                <a:latin typeface="Calibri" panose="020F0502020204030204" pitchFamily="34" charset="0"/>
                <a:cs typeface="Calibri" panose="020F0502020204030204" pitchFamily="34" charset="0"/>
              </a:rPr>
              <a:t>(jan-dec 2024)</a:t>
            </a:r>
            <a:r>
              <a:rPr lang="sv-SE" sz="1100" dirty="0">
                <a:latin typeface="Calibri" panose="020F0502020204030204" pitchFamily="34" charset="0"/>
                <a:cs typeface="Calibri" panose="020F0502020204030204" pitchFamily="34" charset="0"/>
              </a:rPr>
              <a:t> </a:t>
            </a:r>
            <a:endParaRPr lang="sv-SE" sz="1100" b="1" u="sng" dirty="0">
              <a:latin typeface="Calibri" panose="020F0502020204030204" pitchFamily="34" charset="0"/>
              <a:cs typeface="Calibri" panose="020F0502020204030204" pitchFamily="34" charset="0"/>
            </a:endParaRPr>
          </a:p>
          <a:p>
            <a:endParaRPr lang="sv-SE" sz="900" i="1" dirty="0"/>
          </a:p>
          <a:p>
            <a:r>
              <a:rPr lang="sv-SE" sz="1100" b="1" dirty="0">
                <a:latin typeface="Calibri" panose="020F0502020204030204" pitchFamily="34" charset="0"/>
                <a:cs typeface="Calibri" panose="020F0502020204030204" pitchFamily="34" charset="0"/>
              </a:rPr>
              <a:t>41 621 </a:t>
            </a:r>
            <a:r>
              <a:rPr lang="sv-SE" sz="1050" dirty="0">
                <a:latin typeface="Calibri" panose="020F0502020204030204" pitchFamily="34" charset="0"/>
                <a:cs typeface="Calibri" panose="020F0502020204030204" pitchFamily="34" charset="0"/>
              </a:rPr>
              <a:t>anmälda</a:t>
            </a:r>
            <a:r>
              <a:rPr lang="sv-SE" sz="1050" b="1" dirty="0">
                <a:latin typeface="Calibri" panose="020F0502020204030204" pitchFamily="34" charset="0"/>
                <a:cs typeface="Calibri" panose="020F0502020204030204" pitchFamily="34" charset="0"/>
              </a:rPr>
              <a:t> </a:t>
            </a:r>
            <a:r>
              <a:rPr lang="sv-SE" sz="1050" dirty="0">
                <a:latin typeface="Calibri" panose="020F0502020204030204" pitchFamily="34" charset="0"/>
                <a:cs typeface="Calibri" panose="020F0502020204030204" pitchFamily="34" charset="0"/>
              </a:rPr>
              <a:t>brott. </a:t>
            </a:r>
          </a:p>
          <a:p>
            <a:endParaRPr lang="sv-SE" sz="1050" dirty="0">
              <a:latin typeface="Calibri" panose="020F0502020204030204" pitchFamily="34" charset="0"/>
              <a:cs typeface="Calibri" panose="020F0502020204030204" pitchFamily="34" charset="0"/>
            </a:endParaRPr>
          </a:p>
          <a:p>
            <a:r>
              <a:rPr lang="sv-SE" sz="1000" dirty="0">
                <a:latin typeface="Calibri" panose="020F0502020204030204" pitchFamily="34" charset="0"/>
                <a:cs typeface="Calibri" panose="020F0502020204030204" pitchFamily="34" charset="0"/>
              </a:rPr>
              <a:t>Antalet anmälda </a:t>
            </a:r>
            <a:r>
              <a:rPr lang="sv-SE" sz="1050" dirty="0">
                <a:latin typeface="Calibri" panose="020F0502020204030204" pitchFamily="34" charset="0"/>
                <a:cs typeface="Calibri" panose="020F0502020204030204" pitchFamily="34" charset="0"/>
              </a:rPr>
              <a:t>bedrägerier</a:t>
            </a:r>
            <a:r>
              <a:rPr lang="sv-SE" sz="1000" dirty="0">
                <a:latin typeface="Calibri" panose="020F0502020204030204" pitchFamily="34" charset="0"/>
                <a:cs typeface="Calibri" panose="020F0502020204030204" pitchFamily="34" charset="0"/>
              </a:rPr>
              <a:t> mot äldre/funktionsnedsatta var under december 15 procent lägre än föregående månad och 5 procent lägre i jämförelse med december 2023.</a:t>
            </a:r>
          </a:p>
          <a:p>
            <a:endParaRPr lang="sv-SE" sz="1000" dirty="0">
              <a:latin typeface="Calibri" panose="020F0502020204030204" pitchFamily="34" charset="0"/>
              <a:cs typeface="Calibri" panose="020F0502020204030204" pitchFamily="34" charset="0"/>
            </a:endParaRPr>
          </a:p>
          <a:p>
            <a:r>
              <a:rPr lang="sv-SE" sz="1000" b="1" dirty="0">
                <a:latin typeface="Calibri" panose="020F0502020204030204" pitchFamily="34" charset="0"/>
                <a:cs typeface="Calibri" panose="020F0502020204030204" pitchFamily="34" charset="0"/>
              </a:rPr>
              <a:t>För helåret ökade antalet anmälda brott med </a:t>
            </a:r>
            <a:br>
              <a:rPr lang="sv-SE" sz="1000" b="1" dirty="0">
                <a:latin typeface="Calibri" panose="020F0502020204030204" pitchFamily="34" charset="0"/>
                <a:cs typeface="Calibri" panose="020F0502020204030204" pitchFamily="34" charset="0"/>
              </a:rPr>
            </a:br>
            <a:r>
              <a:rPr lang="sv-SE" sz="1000" b="1" dirty="0">
                <a:latin typeface="Calibri" panose="020F0502020204030204" pitchFamily="34" charset="0"/>
                <a:cs typeface="Calibri" panose="020F0502020204030204" pitchFamily="34" charset="0"/>
              </a:rPr>
              <a:t>2 procent i jämförelse med 2023.</a:t>
            </a:r>
            <a:endParaRPr lang="sv-SE" sz="1000" dirty="0">
              <a:highlight>
                <a:srgbClr val="FFFF00"/>
              </a:highlight>
              <a:latin typeface="Calibri" panose="020F0502020204030204" pitchFamily="34" charset="0"/>
              <a:cs typeface="Calibri" panose="020F0502020204030204" pitchFamily="34" charset="0"/>
            </a:endParaRPr>
          </a:p>
          <a:p>
            <a:r>
              <a:rPr lang="sv-SE" sz="1000" b="1" dirty="0">
                <a:latin typeface="Calibri" panose="020F0502020204030204" pitchFamily="34" charset="0"/>
                <a:cs typeface="Calibri" panose="020F0502020204030204" pitchFamily="34" charset="0"/>
              </a:rPr>
              <a:t>Av totalt anmälda brott utgör bedrägerier mot äldre/funktionsnedsatta 18 procent.</a:t>
            </a:r>
          </a:p>
          <a:p>
            <a:endParaRPr lang="sv-SE" sz="1000" b="1" dirty="0">
              <a:highlight>
                <a:srgbClr val="FFFF00"/>
              </a:highlight>
              <a:latin typeface="Calibri" panose="020F0502020204030204" pitchFamily="34" charset="0"/>
              <a:cs typeface="Calibri" panose="020F0502020204030204" pitchFamily="34" charset="0"/>
            </a:endParaRPr>
          </a:p>
          <a:p>
            <a:r>
              <a:rPr lang="sv-SE" sz="1000" b="1" dirty="0">
                <a:latin typeface="Calibri" panose="020F0502020204030204" pitchFamily="34" charset="0"/>
                <a:cs typeface="Calibri" panose="020F0502020204030204" pitchFamily="34" charset="0"/>
              </a:rPr>
              <a:t>Av det totalt anmälda brotten i Bedrägerier genom social manipulation under året utgör 56 procent bedrägerier mot äldre och funktionsnedsatta. </a:t>
            </a:r>
          </a:p>
        </p:txBody>
      </p:sp>
      <p:sp>
        <p:nvSpPr>
          <p:cNvPr id="15" name="textruta 14">
            <a:extLst>
              <a:ext uri="{FF2B5EF4-FFF2-40B4-BE49-F238E27FC236}">
                <a16:creationId xmlns:a16="http://schemas.microsoft.com/office/drawing/2014/main" id="{7A092BA5-03C4-4355-883A-D73C964785AB}"/>
              </a:ext>
            </a:extLst>
          </p:cNvPr>
          <p:cNvSpPr txBox="1"/>
          <p:nvPr/>
        </p:nvSpPr>
        <p:spPr>
          <a:xfrm>
            <a:off x="0" y="186526"/>
            <a:ext cx="1656184" cy="169277"/>
          </a:xfrm>
          <a:prstGeom prst="rect">
            <a:avLst/>
          </a:prstGeom>
          <a:noFill/>
        </p:spPr>
        <p:txBody>
          <a:bodyPr wrap="square" rtlCol="0">
            <a:spAutoFit/>
          </a:bodyPr>
          <a:lstStyle/>
          <a:p>
            <a:r>
              <a:rPr lang="sv-SE" sz="500" b="1" dirty="0"/>
              <a:t>NBC nationell </a:t>
            </a:r>
            <a:r>
              <a:rPr lang="sv-SE" sz="500" b="1" dirty="0" err="1"/>
              <a:t>lägesbild</a:t>
            </a:r>
            <a:r>
              <a:rPr lang="sv-SE" sz="500" b="1" dirty="0"/>
              <a:t> DECEMBER 2024</a:t>
            </a:r>
          </a:p>
        </p:txBody>
      </p:sp>
      <p:graphicFrame>
        <p:nvGraphicFramePr>
          <p:cNvPr id="13" name="Diagram 12">
            <a:extLst>
              <a:ext uri="{FF2B5EF4-FFF2-40B4-BE49-F238E27FC236}">
                <a16:creationId xmlns:a16="http://schemas.microsoft.com/office/drawing/2014/main" id="{FAF42D77-12E0-483D-B738-4852F96EB36F}"/>
              </a:ext>
            </a:extLst>
          </p:cNvPr>
          <p:cNvGraphicFramePr>
            <a:graphicFrameLocks/>
          </p:cNvGraphicFramePr>
          <p:nvPr>
            <p:extLst>
              <p:ext uri="{D42A27DB-BD31-4B8C-83A1-F6EECF244321}">
                <p14:modId xmlns:p14="http://schemas.microsoft.com/office/powerpoint/2010/main" val="3778327896"/>
              </p:ext>
            </p:extLst>
          </p:nvPr>
        </p:nvGraphicFramePr>
        <p:xfrm>
          <a:off x="137293" y="698753"/>
          <a:ext cx="5298803" cy="2302763"/>
        </p:xfrm>
        <a:graphic>
          <a:graphicData uri="http://schemas.openxmlformats.org/drawingml/2006/chart">
            <c:chart xmlns:c="http://schemas.openxmlformats.org/drawingml/2006/chart" xmlns:r="http://schemas.openxmlformats.org/officeDocument/2006/relationships" r:id="rId2"/>
          </a:graphicData>
        </a:graphic>
      </p:graphicFrame>
      <p:pic>
        <p:nvPicPr>
          <p:cNvPr id="2" name="Bildobjekt 1">
            <a:extLst>
              <a:ext uri="{FF2B5EF4-FFF2-40B4-BE49-F238E27FC236}">
                <a16:creationId xmlns:a16="http://schemas.microsoft.com/office/drawing/2014/main" id="{FD1F1DBB-5DDB-40DE-9E4E-96E258D6EB93}"/>
              </a:ext>
            </a:extLst>
          </p:cNvPr>
          <p:cNvPicPr>
            <a:picLocks noChangeAspect="1"/>
          </p:cNvPicPr>
          <p:nvPr/>
        </p:nvPicPr>
        <p:blipFill>
          <a:blip r:embed="rId3"/>
          <a:stretch>
            <a:fillRect/>
          </a:stretch>
        </p:blipFill>
        <p:spPr>
          <a:xfrm>
            <a:off x="4754867" y="3265874"/>
            <a:ext cx="3859125" cy="2183914"/>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18900000" algn="bl" rotWithShape="0">
              <a:prstClr val="black">
                <a:alpha val="40000"/>
              </a:prstClr>
            </a:outerShdw>
          </a:effectLst>
        </p:spPr>
      </p:pic>
      <p:graphicFrame>
        <p:nvGraphicFramePr>
          <p:cNvPr id="4" name="Tabell 3">
            <a:extLst>
              <a:ext uri="{FF2B5EF4-FFF2-40B4-BE49-F238E27FC236}">
                <a16:creationId xmlns:a16="http://schemas.microsoft.com/office/drawing/2014/main" id="{7A25C636-C53D-450A-8F62-7453BE1826B3}"/>
              </a:ext>
            </a:extLst>
          </p:cNvPr>
          <p:cNvGraphicFramePr>
            <a:graphicFrameLocks noGrp="1"/>
          </p:cNvGraphicFramePr>
          <p:nvPr>
            <p:extLst>
              <p:ext uri="{D42A27DB-BD31-4B8C-83A1-F6EECF244321}">
                <p14:modId xmlns:p14="http://schemas.microsoft.com/office/powerpoint/2010/main" val="1673936634"/>
              </p:ext>
            </p:extLst>
          </p:nvPr>
        </p:nvGraphicFramePr>
        <p:xfrm>
          <a:off x="834154" y="3298289"/>
          <a:ext cx="3449814" cy="1575435"/>
        </p:xfrm>
        <a:graphic>
          <a:graphicData uri="http://schemas.openxmlformats.org/drawingml/2006/table">
            <a:tbl>
              <a:tblPr>
                <a:tableStyleId>{5C22544A-7EE6-4342-B048-85BDC9FD1C3A}</a:tableStyleId>
              </a:tblPr>
              <a:tblGrid>
                <a:gridCol w="2356804">
                  <a:extLst>
                    <a:ext uri="{9D8B030D-6E8A-4147-A177-3AD203B41FA5}">
                      <a16:colId xmlns:a16="http://schemas.microsoft.com/office/drawing/2014/main" val="2684268389"/>
                    </a:ext>
                  </a:extLst>
                </a:gridCol>
                <a:gridCol w="1093010">
                  <a:extLst>
                    <a:ext uri="{9D8B030D-6E8A-4147-A177-3AD203B41FA5}">
                      <a16:colId xmlns:a16="http://schemas.microsoft.com/office/drawing/2014/main" val="1742315866"/>
                    </a:ext>
                  </a:extLst>
                </a:gridCol>
              </a:tblGrid>
              <a:tr h="200025">
                <a:tc gridSpan="2">
                  <a:txBody>
                    <a:bodyPr/>
                    <a:lstStyle/>
                    <a:p>
                      <a:pPr algn="l" fontAlgn="b"/>
                      <a:r>
                        <a:rPr lang="sv-SE" sz="1100" b="1" u="none" strike="noStrike" dirty="0">
                          <a:effectLst/>
                        </a:rPr>
                        <a:t>Fördelning äldre/funktionsnedsatta december 2024</a:t>
                      </a:r>
                      <a:endParaRPr lang="sv-SE"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sv-SE"/>
                    </a:p>
                  </a:txBody>
                  <a:tcPr/>
                </a:tc>
                <a:extLst>
                  <a:ext uri="{0D108BD9-81ED-4DB2-BD59-A6C34878D82A}">
                    <a16:rowId xmlns:a16="http://schemas.microsoft.com/office/drawing/2014/main" val="17389"/>
                  </a:ext>
                </a:extLst>
              </a:tr>
              <a:tr h="200025">
                <a:tc>
                  <a:txBody>
                    <a:bodyPr/>
                    <a:lstStyle/>
                    <a:p>
                      <a:pPr algn="l" fontAlgn="ctr"/>
                      <a:r>
                        <a:rPr lang="sv-SE" sz="1200" u="none" strike="noStrike">
                          <a:effectLst/>
                        </a:rPr>
                        <a:t>Annonsbedrägeri</a:t>
                      </a:r>
                      <a:endParaRPr lang="sv-SE" sz="1200" b="1" i="0" u="none" strike="noStrike">
                        <a:solidFill>
                          <a:srgbClr val="FFFFFF"/>
                        </a:solidFill>
                        <a:effectLst/>
                        <a:latin typeface="Times New Roman" panose="02020603050405020304" pitchFamily="18" charset="0"/>
                      </a:endParaRPr>
                    </a:p>
                  </a:txBody>
                  <a:tcPr marL="9525" marR="9525" marT="9525" marB="0" anchor="ctr"/>
                </a:tc>
                <a:tc>
                  <a:txBody>
                    <a:bodyPr/>
                    <a:lstStyle/>
                    <a:p>
                      <a:pPr algn="r" fontAlgn="b"/>
                      <a:r>
                        <a:rPr lang="sv-SE" sz="1100" u="none" strike="noStrike">
                          <a:effectLst/>
                        </a:rPr>
                        <a:t>128</a:t>
                      </a:r>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72813807"/>
                  </a:ext>
                </a:extLst>
              </a:tr>
              <a:tr h="200025">
                <a:tc>
                  <a:txBody>
                    <a:bodyPr/>
                    <a:lstStyle/>
                    <a:p>
                      <a:pPr algn="l" fontAlgn="ctr"/>
                      <a:r>
                        <a:rPr lang="sv-SE" sz="1200" u="none" strike="noStrike">
                          <a:effectLst/>
                        </a:rPr>
                        <a:t>Bedrägeri genom social manipulation</a:t>
                      </a:r>
                      <a:endParaRPr lang="sv-SE" sz="1200" b="1" i="0" u="none" strike="noStrike">
                        <a:solidFill>
                          <a:srgbClr val="FFFFFF"/>
                        </a:solidFill>
                        <a:effectLst/>
                        <a:latin typeface="Times New Roman" panose="02020603050405020304" pitchFamily="18" charset="0"/>
                      </a:endParaRPr>
                    </a:p>
                  </a:txBody>
                  <a:tcPr marL="9525" marR="9525" marT="9525" marB="0" anchor="ctr"/>
                </a:tc>
                <a:tc>
                  <a:txBody>
                    <a:bodyPr/>
                    <a:lstStyle/>
                    <a:p>
                      <a:pPr algn="r" fontAlgn="b"/>
                      <a:r>
                        <a:rPr lang="sv-SE" sz="1100" u="none" strike="noStrike">
                          <a:effectLst/>
                        </a:rPr>
                        <a:t>2140</a:t>
                      </a:r>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5019509"/>
                  </a:ext>
                </a:extLst>
              </a:tr>
              <a:tr h="200025">
                <a:tc>
                  <a:txBody>
                    <a:bodyPr/>
                    <a:lstStyle/>
                    <a:p>
                      <a:pPr algn="l" fontAlgn="ctr"/>
                      <a:r>
                        <a:rPr lang="sv-SE" sz="1200" u="none" strike="noStrike">
                          <a:effectLst/>
                        </a:rPr>
                        <a:t>Fakturabedrägeri</a:t>
                      </a:r>
                      <a:endParaRPr lang="sv-SE" sz="1200" b="1" i="0" u="none" strike="noStrike">
                        <a:solidFill>
                          <a:srgbClr val="FFFFFF"/>
                        </a:solidFill>
                        <a:effectLst/>
                        <a:latin typeface="Times New Roman" panose="02020603050405020304" pitchFamily="18" charset="0"/>
                      </a:endParaRPr>
                    </a:p>
                  </a:txBody>
                  <a:tcPr marL="9525" marR="9525" marT="9525" marB="0" anchor="ctr"/>
                </a:tc>
                <a:tc>
                  <a:txBody>
                    <a:bodyPr/>
                    <a:lstStyle/>
                    <a:p>
                      <a:pPr algn="r" fontAlgn="b"/>
                      <a:r>
                        <a:rPr lang="sv-SE" sz="1100" u="none" strike="noStrike">
                          <a:effectLst/>
                        </a:rPr>
                        <a:t>211</a:t>
                      </a:r>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9287001"/>
                  </a:ext>
                </a:extLst>
              </a:tr>
              <a:tr h="200025">
                <a:tc>
                  <a:txBody>
                    <a:bodyPr/>
                    <a:lstStyle/>
                    <a:p>
                      <a:pPr algn="l" fontAlgn="ctr"/>
                      <a:r>
                        <a:rPr lang="sv-SE" sz="1200" u="none" strike="noStrike">
                          <a:effectLst/>
                        </a:rPr>
                        <a:t>Identitetsbedrägeri</a:t>
                      </a:r>
                      <a:endParaRPr lang="sv-SE" sz="1200" b="1" i="0" u="none" strike="noStrike">
                        <a:solidFill>
                          <a:srgbClr val="FFFFFF"/>
                        </a:solidFill>
                        <a:effectLst/>
                        <a:latin typeface="Times New Roman" panose="02020603050405020304" pitchFamily="18" charset="0"/>
                      </a:endParaRPr>
                    </a:p>
                  </a:txBody>
                  <a:tcPr marL="9525" marR="9525" marT="9525" marB="0" anchor="ctr"/>
                </a:tc>
                <a:tc>
                  <a:txBody>
                    <a:bodyPr/>
                    <a:lstStyle/>
                    <a:p>
                      <a:pPr algn="r" fontAlgn="b"/>
                      <a:r>
                        <a:rPr lang="sv-SE" sz="1100" u="none" strike="noStrike" dirty="0">
                          <a:effectLst/>
                        </a:rPr>
                        <a:t>126</a:t>
                      </a:r>
                      <a:endParaRPr lang="sv-S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7341526"/>
                  </a:ext>
                </a:extLst>
              </a:tr>
              <a:tr h="200025">
                <a:tc>
                  <a:txBody>
                    <a:bodyPr/>
                    <a:lstStyle/>
                    <a:p>
                      <a:pPr algn="l" fontAlgn="ctr"/>
                      <a:r>
                        <a:rPr lang="sv-SE" sz="1200" u="none" strike="noStrike">
                          <a:effectLst/>
                        </a:rPr>
                        <a:t>Kortbedrägeri</a:t>
                      </a:r>
                      <a:endParaRPr lang="sv-SE" sz="1200" b="1" i="0" u="none" strike="noStrike">
                        <a:solidFill>
                          <a:srgbClr val="FFFFFF"/>
                        </a:solidFill>
                        <a:effectLst/>
                        <a:latin typeface="Times New Roman" panose="02020603050405020304" pitchFamily="18" charset="0"/>
                      </a:endParaRPr>
                    </a:p>
                  </a:txBody>
                  <a:tcPr marL="9525" marR="9525" marT="9525" marB="0" anchor="ctr"/>
                </a:tc>
                <a:tc>
                  <a:txBody>
                    <a:bodyPr/>
                    <a:lstStyle/>
                    <a:p>
                      <a:pPr algn="r" fontAlgn="b"/>
                      <a:r>
                        <a:rPr lang="sv-SE" sz="1100" u="none" strike="noStrike">
                          <a:effectLst/>
                        </a:rPr>
                        <a:t>208</a:t>
                      </a:r>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9593663"/>
                  </a:ext>
                </a:extLst>
              </a:tr>
              <a:tr h="200025">
                <a:tc>
                  <a:txBody>
                    <a:bodyPr/>
                    <a:lstStyle/>
                    <a:p>
                      <a:pPr algn="l" fontAlgn="ctr"/>
                      <a:r>
                        <a:rPr lang="sv-SE" sz="1200" u="none" strike="noStrike">
                          <a:effectLst/>
                        </a:rPr>
                        <a:t>Övrigt bedrägeri</a:t>
                      </a:r>
                      <a:endParaRPr lang="sv-SE" sz="1200" b="1" i="0" u="none" strike="noStrike">
                        <a:solidFill>
                          <a:srgbClr val="FFFFFF"/>
                        </a:solidFill>
                        <a:effectLst/>
                        <a:latin typeface="Times New Roman" panose="02020603050405020304" pitchFamily="18" charset="0"/>
                      </a:endParaRPr>
                    </a:p>
                  </a:txBody>
                  <a:tcPr marL="9525" marR="9525" marT="9525" marB="0" anchor="ctr"/>
                </a:tc>
                <a:tc>
                  <a:txBody>
                    <a:bodyPr/>
                    <a:lstStyle/>
                    <a:p>
                      <a:pPr algn="r" fontAlgn="b"/>
                      <a:r>
                        <a:rPr lang="sv-SE" sz="1100" u="none" strike="noStrike" dirty="0">
                          <a:effectLst/>
                        </a:rPr>
                        <a:t>393</a:t>
                      </a:r>
                      <a:endParaRPr lang="sv-S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11772169"/>
                  </a:ext>
                </a:extLst>
              </a:tr>
            </a:tbl>
          </a:graphicData>
        </a:graphic>
      </p:graphicFrame>
    </p:spTree>
    <p:extLst>
      <p:ext uri="{BB962C8B-B14F-4D97-AF65-F5344CB8AC3E}">
        <p14:creationId xmlns:p14="http://schemas.microsoft.com/office/powerpoint/2010/main" val="104517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6" name="Rak koppling 5">
            <a:extLst>
              <a:ext uri="{FF2B5EF4-FFF2-40B4-BE49-F238E27FC236}">
                <a16:creationId xmlns:a16="http://schemas.microsoft.com/office/drawing/2014/main" id="{D3A6E0A8-8FF6-4637-ADA0-C48221BB3732}"/>
              </a:ext>
            </a:extLst>
          </p:cNvPr>
          <p:cNvCxnSpPr>
            <a:cxnSpLocks/>
          </p:cNvCxnSpPr>
          <p:nvPr/>
        </p:nvCxnSpPr>
        <p:spPr bwMode="auto">
          <a:xfrm>
            <a:off x="107504" y="337220"/>
            <a:ext cx="799288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8AC15F24-43DA-4AE5-8342-091102B234CF}"/>
              </a:ext>
            </a:extLst>
          </p:cNvPr>
          <p:cNvSpPr txBox="1"/>
          <p:nvPr/>
        </p:nvSpPr>
        <p:spPr>
          <a:xfrm>
            <a:off x="3486560" y="58123"/>
            <a:ext cx="1409475" cy="307777"/>
          </a:xfrm>
          <a:prstGeom prst="rect">
            <a:avLst/>
          </a:prstGeom>
          <a:noFill/>
        </p:spPr>
        <p:txBody>
          <a:bodyPr wrap="square" rtlCol="0">
            <a:spAutoFit/>
          </a:bodyPr>
          <a:lstStyle/>
          <a:p>
            <a:pPr algn="ctr"/>
            <a:r>
              <a:rPr lang="sv-SE" sz="1400" b="1" dirty="0"/>
              <a:t>VISHING</a:t>
            </a:r>
          </a:p>
        </p:txBody>
      </p:sp>
      <p:sp>
        <p:nvSpPr>
          <p:cNvPr id="10" name="textruta 9">
            <a:extLst>
              <a:ext uri="{FF2B5EF4-FFF2-40B4-BE49-F238E27FC236}">
                <a16:creationId xmlns:a16="http://schemas.microsoft.com/office/drawing/2014/main" id="{EBBF296C-FAFB-4179-A2F1-36B0A4236B22}"/>
              </a:ext>
            </a:extLst>
          </p:cNvPr>
          <p:cNvSpPr txBox="1"/>
          <p:nvPr/>
        </p:nvSpPr>
        <p:spPr>
          <a:xfrm>
            <a:off x="107504" y="415315"/>
            <a:ext cx="3672408" cy="261610"/>
          </a:xfrm>
          <a:prstGeom prst="rect">
            <a:avLst/>
          </a:prstGeom>
          <a:solidFill>
            <a:schemeClr val="accent1">
              <a:lumMod val="60000"/>
              <a:lumOff val="40000"/>
            </a:schemeClr>
          </a:solidFill>
        </p:spPr>
        <p:txBody>
          <a:bodyPr wrap="square" rtlCol="0">
            <a:spAutoFit/>
          </a:bodyPr>
          <a:lstStyle/>
          <a:p>
            <a:r>
              <a:rPr lang="sv-SE" sz="1100" dirty="0"/>
              <a:t>Utvecklingen av telefonbedrägerier/</a:t>
            </a:r>
            <a:r>
              <a:rPr lang="sv-SE" sz="1100" dirty="0" err="1"/>
              <a:t>vishing</a:t>
            </a:r>
            <a:endParaRPr lang="sv-SE" sz="1100" dirty="0"/>
          </a:p>
        </p:txBody>
      </p:sp>
      <p:sp>
        <p:nvSpPr>
          <p:cNvPr id="11" name="textruta 10">
            <a:extLst>
              <a:ext uri="{FF2B5EF4-FFF2-40B4-BE49-F238E27FC236}">
                <a16:creationId xmlns:a16="http://schemas.microsoft.com/office/drawing/2014/main" id="{AEAD826B-E8A8-4910-B233-E2DB3F302C02}"/>
              </a:ext>
            </a:extLst>
          </p:cNvPr>
          <p:cNvSpPr txBox="1"/>
          <p:nvPr/>
        </p:nvSpPr>
        <p:spPr>
          <a:xfrm>
            <a:off x="5837461" y="3145532"/>
            <a:ext cx="1614859" cy="261610"/>
          </a:xfrm>
          <a:prstGeom prst="rect">
            <a:avLst/>
          </a:prstGeom>
          <a:solidFill>
            <a:schemeClr val="accent1">
              <a:lumMod val="60000"/>
              <a:lumOff val="40000"/>
            </a:schemeClr>
          </a:solidFill>
        </p:spPr>
        <p:txBody>
          <a:bodyPr wrap="square" rtlCol="0">
            <a:spAutoFit/>
          </a:bodyPr>
          <a:lstStyle/>
          <a:p>
            <a:pPr algn="ctr"/>
            <a:r>
              <a:rPr lang="sv-SE" sz="1100" dirty="0"/>
              <a:t>Månadens siffror</a:t>
            </a:r>
          </a:p>
        </p:txBody>
      </p:sp>
      <p:sp>
        <p:nvSpPr>
          <p:cNvPr id="15" name="textruta 14">
            <a:extLst>
              <a:ext uri="{FF2B5EF4-FFF2-40B4-BE49-F238E27FC236}">
                <a16:creationId xmlns:a16="http://schemas.microsoft.com/office/drawing/2014/main" id="{DEAA54F4-5FD8-492F-8EB0-6EE88448D743}"/>
              </a:ext>
            </a:extLst>
          </p:cNvPr>
          <p:cNvSpPr txBox="1"/>
          <p:nvPr/>
        </p:nvSpPr>
        <p:spPr>
          <a:xfrm>
            <a:off x="5740636" y="833435"/>
            <a:ext cx="2861369" cy="2323713"/>
          </a:xfrm>
          <a:prstGeom prst="rect">
            <a:avLst/>
          </a:prstGeom>
          <a:noFill/>
        </p:spPr>
        <p:txBody>
          <a:bodyPr wrap="square" rtlCol="0">
            <a:spAutoFit/>
          </a:bodyPr>
          <a:lstStyle/>
          <a:p>
            <a:r>
              <a:rPr lang="sv-SE" sz="1200" u="sng" dirty="0">
                <a:latin typeface="Calibri" panose="020F0502020204030204" pitchFamily="34" charset="0"/>
                <a:cs typeface="Calibri" panose="020F0502020204030204" pitchFamily="34" charset="0"/>
              </a:rPr>
              <a:t>Totalt </a:t>
            </a:r>
            <a:r>
              <a:rPr lang="sv-SE" sz="1000" dirty="0">
                <a:latin typeface="Calibri" panose="020F0502020204030204" pitchFamily="34" charset="0"/>
                <a:cs typeface="Calibri" panose="020F0502020204030204" pitchFamily="34" charset="0"/>
              </a:rPr>
              <a:t>(jan-dec 2024) </a:t>
            </a:r>
            <a:endParaRPr lang="sv-SE" sz="1200" u="sng" dirty="0">
              <a:latin typeface="Calibri" panose="020F0502020204030204" pitchFamily="34" charset="0"/>
              <a:cs typeface="Calibri" panose="020F0502020204030204" pitchFamily="34" charset="0"/>
            </a:endParaRPr>
          </a:p>
          <a:p>
            <a:r>
              <a:rPr lang="sv-SE" sz="1200" b="1" dirty="0">
                <a:latin typeface="Calibri" panose="020F0502020204030204" pitchFamily="34" charset="0"/>
                <a:cs typeface="Calibri" panose="020F0502020204030204" pitchFamily="34" charset="0"/>
              </a:rPr>
              <a:t>31 155 </a:t>
            </a:r>
            <a:r>
              <a:rPr lang="sv-SE" sz="1200" dirty="0">
                <a:latin typeface="Calibri" panose="020F0502020204030204" pitchFamily="34" charset="0"/>
                <a:cs typeface="Calibri" panose="020F0502020204030204" pitchFamily="34" charset="0"/>
              </a:rPr>
              <a:t>anmälda brott </a:t>
            </a:r>
            <a:endParaRPr lang="sv-SE" sz="1000" dirty="0"/>
          </a:p>
          <a:p>
            <a:endParaRPr lang="sv-SE" sz="1100" dirty="0">
              <a:highlight>
                <a:srgbClr val="FFFF00"/>
              </a:highlight>
              <a:latin typeface="Calibri" panose="020F0502020204030204" pitchFamily="34" charset="0"/>
              <a:cs typeface="Calibri" panose="020F0502020204030204" pitchFamily="34" charset="0"/>
            </a:endParaRPr>
          </a:p>
          <a:p>
            <a:r>
              <a:rPr lang="sv-SE" sz="1100" dirty="0">
                <a:latin typeface="Calibri" panose="020F0502020204030204" pitchFamily="34" charset="0"/>
                <a:cs typeface="Calibri" panose="020F0502020204030204" pitchFamily="34" charset="0"/>
              </a:rPr>
              <a:t>Under december anmäldes 19</a:t>
            </a:r>
            <a:r>
              <a:rPr lang="sv-SE" sz="1100" b="1" dirty="0">
                <a:latin typeface="Calibri" panose="020F0502020204030204" pitchFamily="34" charset="0"/>
                <a:cs typeface="Calibri" panose="020F0502020204030204" pitchFamily="34" charset="0"/>
              </a:rPr>
              <a:t> </a:t>
            </a:r>
            <a:r>
              <a:rPr lang="sv-SE" sz="1100" dirty="0">
                <a:latin typeface="Calibri" panose="020F0502020204030204" pitchFamily="34" charset="0"/>
                <a:cs typeface="Calibri" panose="020F0502020204030204" pitchFamily="34" charset="0"/>
              </a:rPr>
              <a:t>procent färre telefonbedrägerier/</a:t>
            </a:r>
            <a:r>
              <a:rPr lang="sv-SE" sz="1100" dirty="0" err="1">
                <a:latin typeface="Calibri" panose="020F0502020204030204" pitchFamily="34" charset="0"/>
                <a:cs typeface="Calibri" panose="020F0502020204030204" pitchFamily="34" charset="0"/>
              </a:rPr>
              <a:t>vishing</a:t>
            </a:r>
            <a:r>
              <a:rPr lang="sv-SE" sz="1100" dirty="0">
                <a:latin typeface="Calibri" panose="020F0502020204030204" pitchFamily="34" charset="0"/>
                <a:cs typeface="Calibri" panose="020F0502020204030204" pitchFamily="34" charset="0"/>
              </a:rPr>
              <a:t> brott än under föregående månad. </a:t>
            </a:r>
          </a:p>
          <a:p>
            <a:endParaRPr lang="sv-SE" sz="1100" dirty="0">
              <a:latin typeface="Calibri" panose="020F0502020204030204" pitchFamily="34" charset="0"/>
              <a:cs typeface="Calibri" panose="020F0502020204030204" pitchFamily="34" charset="0"/>
            </a:endParaRPr>
          </a:p>
          <a:p>
            <a:r>
              <a:rPr lang="sv-SE" sz="1100" dirty="0">
                <a:latin typeface="Calibri" panose="020F0502020204030204" pitchFamily="34" charset="0"/>
                <a:cs typeface="Calibri" panose="020F0502020204030204" pitchFamily="34" charset="0"/>
              </a:rPr>
              <a:t>I jämförelse med december 2023 anmäldes </a:t>
            </a:r>
            <a:br>
              <a:rPr lang="sv-SE" sz="1100" dirty="0">
                <a:latin typeface="Calibri" panose="020F0502020204030204" pitchFamily="34" charset="0"/>
                <a:cs typeface="Calibri" panose="020F0502020204030204" pitchFamily="34" charset="0"/>
              </a:rPr>
            </a:br>
            <a:r>
              <a:rPr lang="sv-SE" sz="1100" dirty="0">
                <a:latin typeface="Calibri" panose="020F0502020204030204" pitchFamily="34" charset="0"/>
                <a:cs typeface="Calibri" panose="020F0502020204030204" pitchFamily="34" charset="0"/>
              </a:rPr>
              <a:t>12 procent fler brott. </a:t>
            </a:r>
          </a:p>
          <a:p>
            <a:endParaRPr lang="sv-SE" sz="1100" dirty="0">
              <a:latin typeface="Calibri" panose="020F0502020204030204" pitchFamily="34" charset="0"/>
              <a:cs typeface="Calibri" panose="020F0502020204030204" pitchFamily="34" charset="0"/>
            </a:endParaRPr>
          </a:p>
          <a:p>
            <a:r>
              <a:rPr lang="sv-SE" sz="1100" b="1" dirty="0">
                <a:latin typeface="Calibri" panose="020F0502020204030204" pitchFamily="34" charset="0"/>
                <a:cs typeface="Calibri" panose="020F0502020204030204" pitchFamily="34" charset="0"/>
              </a:rPr>
              <a:t>För helåret ökade antalet anmälda brott med 6 procent i jämförelse med 2023.</a:t>
            </a:r>
            <a:endParaRPr lang="sv-SE" sz="1100" dirty="0">
              <a:latin typeface="Calibri" panose="020F0502020204030204" pitchFamily="34" charset="0"/>
              <a:cs typeface="Calibri" panose="020F0502020204030204" pitchFamily="34" charset="0"/>
            </a:endParaRPr>
          </a:p>
          <a:p>
            <a:endParaRPr lang="sv-SE" sz="1100" dirty="0">
              <a:latin typeface="Calibri" panose="020F0502020204030204" pitchFamily="34" charset="0"/>
              <a:cs typeface="Calibri" panose="020F0502020204030204" pitchFamily="34" charset="0"/>
            </a:endParaRPr>
          </a:p>
        </p:txBody>
      </p:sp>
      <p:sp>
        <p:nvSpPr>
          <p:cNvPr id="12" name="textruta 11">
            <a:extLst>
              <a:ext uri="{FF2B5EF4-FFF2-40B4-BE49-F238E27FC236}">
                <a16:creationId xmlns:a16="http://schemas.microsoft.com/office/drawing/2014/main" id="{643AFC50-0DC2-410B-8683-F4DDEF63E9BC}"/>
              </a:ext>
            </a:extLst>
          </p:cNvPr>
          <p:cNvSpPr txBox="1"/>
          <p:nvPr/>
        </p:nvSpPr>
        <p:spPr>
          <a:xfrm>
            <a:off x="0" y="186526"/>
            <a:ext cx="1656184" cy="169277"/>
          </a:xfrm>
          <a:prstGeom prst="rect">
            <a:avLst/>
          </a:prstGeom>
          <a:noFill/>
        </p:spPr>
        <p:txBody>
          <a:bodyPr wrap="square" rtlCol="0">
            <a:spAutoFit/>
          </a:bodyPr>
          <a:lstStyle/>
          <a:p>
            <a:r>
              <a:rPr lang="sv-SE" sz="500" b="1" dirty="0"/>
              <a:t>NBC nationell </a:t>
            </a:r>
            <a:r>
              <a:rPr lang="sv-SE" sz="500" b="1" dirty="0" err="1"/>
              <a:t>lägesbild</a:t>
            </a:r>
            <a:r>
              <a:rPr lang="sv-SE" sz="500" b="1" dirty="0"/>
              <a:t> DECEMBER 2024</a:t>
            </a:r>
          </a:p>
        </p:txBody>
      </p:sp>
      <p:graphicFrame>
        <p:nvGraphicFramePr>
          <p:cNvPr id="13" name="Diagram 12">
            <a:extLst>
              <a:ext uri="{FF2B5EF4-FFF2-40B4-BE49-F238E27FC236}">
                <a16:creationId xmlns:a16="http://schemas.microsoft.com/office/drawing/2014/main" id="{AEF50487-914C-4D3E-969D-6C24EF9D2D0A}"/>
              </a:ext>
            </a:extLst>
          </p:cNvPr>
          <p:cNvGraphicFramePr>
            <a:graphicFrameLocks/>
          </p:cNvGraphicFramePr>
          <p:nvPr>
            <p:extLst>
              <p:ext uri="{D42A27DB-BD31-4B8C-83A1-F6EECF244321}">
                <p14:modId xmlns:p14="http://schemas.microsoft.com/office/powerpoint/2010/main" val="446275221"/>
              </p:ext>
            </p:extLst>
          </p:nvPr>
        </p:nvGraphicFramePr>
        <p:xfrm>
          <a:off x="107504" y="703174"/>
          <a:ext cx="5544616" cy="2658375"/>
        </p:xfrm>
        <a:graphic>
          <a:graphicData uri="http://schemas.openxmlformats.org/drawingml/2006/chart">
            <c:chart xmlns:c="http://schemas.openxmlformats.org/drawingml/2006/chart" xmlns:r="http://schemas.openxmlformats.org/officeDocument/2006/relationships" r:id="rId2"/>
          </a:graphicData>
        </a:graphic>
      </p:graphicFrame>
      <p:pic>
        <p:nvPicPr>
          <p:cNvPr id="4" name="Bildobjekt 3">
            <a:extLst>
              <a:ext uri="{FF2B5EF4-FFF2-40B4-BE49-F238E27FC236}">
                <a16:creationId xmlns:a16="http://schemas.microsoft.com/office/drawing/2014/main" id="{E9846C8A-06FA-40C0-9D9C-AFA2504F754B}"/>
              </a:ext>
            </a:extLst>
          </p:cNvPr>
          <p:cNvPicPr>
            <a:picLocks noChangeAspect="1"/>
          </p:cNvPicPr>
          <p:nvPr/>
        </p:nvPicPr>
        <p:blipFill>
          <a:blip r:embed="rId3"/>
          <a:stretch>
            <a:fillRect/>
          </a:stretch>
        </p:blipFill>
        <p:spPr>
          <a:xfrm>
            <a:off x="5436096" y="3461688"/>
            <a:ext cx="3240452" cy="1944136"/>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866497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ak koppling 5">
            <a:extLst>
              <a:ext uri="{FF2B5EF4-FFF2-40B4-BE49-F238E27FC236}">
                <a16:creationId xmlns:a16="http://schemas.microsoft.com/office/drawing/2014/main" id="{D3A6E0A8-8FF6-4637-ADA0-C48221BB3732}"/>
              </a:ext>
            </a:extLst>
          </p:cNvPr>
          <p:cNvCxnSpPr>
            <a:cxnSpLocks/>
          </p:cNvCxnSpPr>
          <p:nvPr/>
        </p:nvCxnSpPr>
        <p:spPr bwMode="auto">
          <a:xfrm>
            <a:off x="107504" y="337220"/>
            <a:ext cx="799288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8AC15F24-43DA-4AE5-8342-091102B234CF}"/>
              </a:ext>
            </a:extLst>
          </p:cNvPr>
          <p:cNvSpPr txBox="1"/>
          <p:nvPr/>
        </p:nvSpPr>
        <p:spPr>
          <a:xfrm>
            <a:off x="2879812" y="77441"/>
            <a:ext cx="3384376" cy="307777"/>
          </a:xfrm>
          <a:prstGeom prst="rect">
            <a:avLst/>
          </a:prstGeom>
          <a:noFill/>
        </p:spPr>
        <p:txBody>
          <a:bodyPr wrap="square" rtlCol="0">
            <a:spAutoFit/>
          </a:bodyPr>
          <a:lstStyle/>
          <a:p>
            <a:pPr algn="ctr"/>
            <a:r>
              <a:rPr lang="sv-SE" sz="1400" b="1" dirty="0"/>
              <a:t>VISHING- BROTTSVINSTER</a:t>
            </a:r>
          </a:p>
        </p:txBody>
      </p:sp>
      <p:sp>
        <p:nvSpPr>
          <p:cNvPr id="10" name="textruta 9">
            <a:extLst>
              <a:ext uri="{FF2B5EF4-FFF2-40B4-BE49-F238E27FC236}">
                <a16:creationId xmlns:a16="http://schemas.microsoft.com/office/drawing/2014/main" id="{DDEB3C68-C30C-4FF8-8F46-A060E4FE8A60}"/>
              </a:ext>
            </a:extLst>
          </p:cNvPr>
          <p:cNvSpPr txBox="1"/>
          <p:nvPr/>
        </p:nvSpPr>
        <p:spPr>
          <a:xfrm>
            <a:off x="169430" y="415457"/>
            <a:ext cx="2602370" cy="261610"/>
          </a:xfrm>
          <a:prstGeom prst="rect">
            <a:avLst/>
          </a:prstGeom>
          <a:solidFill>
            <a:schemeClr val="accent1">
              <a:lumMod val="60000"/>
              <a:lumOff val="40000"/>
            </a:schemeClr>
          </a:solidFill>
        </p:spPr>
        <p:txBody>
          <a:bodyPr wrap="square" rtlCol="0">
            <a:spAutoFit/>
          </a:bodyPr>
          <a:lstStyle/>
          <a:p>
            <a:r>
              <a:rPr lang="sv-SE" sz="1100" dirty="0"/>
              <a:t>Brottsvinsterna per månad sedan 2023 </a:t>
            </a:r>
          </a:p>
        </p:txBody>
      </p:sp>
      <p:sp>
        <p:nvSpPr>
          <p:cNvPr id="2" name="textruta 1">
            <a:extLst>
              <a:ext uri="{FF2B5EF4-FFF2-40B4-BE49-F238E27FC236}">
                <a16:creationId xmlns:a16="http://schemas.microsoft.com/office/drawing/2014/main" id="{A641B32C-0916-417D-9870-DDE4D1C3DC14}"/>
              </a:ext>
            </a:extLst>
          </p:cNvPr>
          <p:cNvSpPr txBox="1"/>
          <p:nvPr/>
        </p:nvSpPr>
        <p:spPr>
          <a:xfrm>
            <a:off x="29311" y="4153644"/>
            <a:ext cx="8071081" cy="900246"/>
          </a:xfrm>
          <a:prstGeom prst="rect">
            <a:avLst/>
          </a:prstGeom>
          <a:noFill/>
        </p:spPr>
        <p:txBody>
          <a:bodyPr wrap="square" rtlCol="0">
            <a:spAutoFit/>
          </a:bodyPr>
          <a:lstStyle/>
          <a:p>
            <a:pPr marL="171450" indent="-171450">
              <a:buFont typeface="Wingdings" panose="05000000000000000000" pitchFamily="2" charset="2"/>
              <a:buChar char="§"/>
            </a:pPr>
            <a:r>
              <a:rPr lang="sv-SE" sz="1050" dirty="0"/>
              <a:t>Brottsvinsterna under helåret 2024 uppgick till </a:t>
            </a:r>
            <a:r>
              <a:rPr lang="sv-SE" sz="1050" b="1" dirty="0"/>
              <a:t>427 miljoner </a:t>
            </a:r>
            <a:r>
              <a:rPr lang="sv-SE" sz="1050" dirty="0"/>
              <a:t>kronor, vilket var en minskning med </a:t>
            </a:r>
            <a:r>
              <a:rPr lang="sv-SE" sz="1050" b="1" dirty="0"/>
              <a:t>40 procent </a:t>
            </a:r>
            <a:r>
              <a:rPr lang="sv-SE" sz="1050" dirty="0"/>
              <a:t>i jämförelse med helåret 2023.  </a:t>
            </a:r>
          </a:p>
          <a:p>
            <a:endParaRPr lang="sv-SE" sz="1050" dirty="0"/>
          </a:p>
          <a:p>
            <a:pPr marL="171450" indent="-171450">
              <a:buFont typeface="Wingdings" panose="05000000000000000000" pitchFamily="2" charset="2"/>
              <a:buChar char="§"/>
            </a:pPr>
            <a:r>
              <a:rPr lang="sv-SE" sz="1050" dirty="0"/>
              <a:t>Brottsvinsterna för december 2024 minskade med 30 procent i jämförelse med föregående månad och minskade med </a:t>
            </a:r>
            <a:br>
              <a:rPr lang="sv-SE" sz="1050" dirty="0"/>
            </a:br>
            <a:r>
              <a:rPr lang="sv-SE" sz="1050" dirty="0"/>
              <a:t>31 procent i jämförelse med december 2023. </a:t>
            </a:r>
          </a:p>
        </p:txBody>
      </p:sp>
      <p:sp>
        <p:nvSpPr>
          <p:cNvPr id="12" name="textruta 11">
            <a:extLst>
              <a:ext uri="{FF2B5EF4-FFF2-40B4-BE49-F238E27FC236}">
                <a16:creationId xmlns:a16="http://schemas.microsoft.com/office/drawing/2014/main" id="{DA9935B3-6CDE-480E-9F1B-B0094A7886AF}"/>
              </a:ext>
            </a:extLst>
          </p:cNvPr>
          <p:cNvSpPr txBox="1"/>
          <p:nvPr/>
        </p:nvSpPr>
        <p:spPr>
          <a:xfrm>
            <a:off x="0" y="186526"/>
            <a:ext cx="1656184" cy="169277"/>
          </a:xfrm>
          <a:prstGeom prst="rect">
            <a:avLst/>
          </a:prstGeom>
          <a:noFill/>
        </p:spPr>
        <p:txBody>
          <a:bodyPr wrap="square" rtlCol="0">
            <a:spAutoFit/>
          </a:bodyPr>
          <a:lstStyle/>
          <a:p>
            <a:r>
              <a:rPr lang="sv-SE" sz="500" b="1" dirty="0"/>
              <a:t>NBC nationell </a:t>
            </a:r>
            <a:r>
              <a:rPr lang="sv-SE" sz="500" b="1" dirty="0" err="1"/>
              <a:t>lägesbild</a:t>
            </a:r>
            <a:r>
              <a:rPr lang="sv-SE" sz="500" b="1" dirty="0"/>
              <a:t> DECEMBER 2024</a:t>
            </a:r>
          </a:p>
        </p:txBody>
      </p:sp>
      <p:graphicFrame>
        <p:nvGraphicFramePr>
          <p:cNvPr id="11" name="Diagram 10">
            <a:extLst>
              <a:ext uri="{FF2B5EF4-FFF2-40B4-BE49-F238E27FC236}">
                <a16:creationId xmlns:a16="http://schemas.microsoft.com/office/drawing/2014/main" id="{ADC4895A-995C-48FD-A52B-69A21D1B25C9}"/>
              </a:ext>
            </a:extLst>
          </p:cNvPr>
          <p:cNvGraphicFramePr>
            <a:graphicFrameLocks/>
          </p:cNvGraphicFramePr>
          <p:nvPr>
            <p:extLst>
              <p:ext uri="{D42A27DB-BD31-4B8C-83A1-F6EECF244321}">
                <p14:modId xmlns:p14="http://schemas.microsoft.com/office/powerpoint/2010/main" val="966768096"/>
              </p:ext>
            </p:extLst>
          </p:nvPr>
        </p:nvGraphicFramePr>
        <p:xfrm>
          <a:off x="175562" y="703845"/>
          <a:ext cx="7852822" cy="33393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173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ak koppling 5">
            <a:extLst>
              <a:ext uri="{FF2B5EF4-FFF2-40B4-BE49-F238E27FC236}">
                <a16:creationId xmlns:a16="http://schemas.microsoft.com/office/drawing/2014/main" id="{D3A6E0A8-8FF6-4637-ADA0-C48221BB3732}"/>
              </a:ext>
            </a:extLst>
          </p:cNvPr>
          <p:cNvCxnSpPr>
            <a:cxnSpLocks/>
          </p:cNvCxnSpPr>
          <p:nvPr/>
        </p:nvCxnSpPr>
        <p:spPr bwMode="auto">
          <a:xfrm>
            <a:off x="107504" y="337220"/>
            <a:ext cx="799288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8" name="textruta 7">
            <a:extLst>
              <a:ext uri="{FF2B5EF4-FFF2-40B4-BE49-F238E27FC236}">
                <a16:creationId xmlns:a16="http://schemas.microsoft.com/office/drawing/2014/main" id="{3EA8F083-0031-4C5F-8886-7009C6C2F5A8}"/>
              </a:ext>
            </a:extLst>
          </p:cNvPr>
          <p:cNvSpPr txBox="1"/>
          <p:nvPr/>
        </p:nvSpPr>
        <p:spPr>
          <a:xfrm>
            <a:off x="165219" y="543662"/>
            <a:ext cx="1886501" cy="261610"/>
          </a:xfrm>
          <a:prstGeom prst="rect">
            <a:avLst/>
          </a:prstGeom>
          <a:solidFill>
            <a:schemeClr val="accent1">
              <a:lumMod val="60000"/>
              <a:lumOff val="40000"/>
            </a:schemeClr>
          </a:solidFill>
        </p:spPr>
        <p:txBody>
          <a:bodyPr wrap="square" rtlCol="0">
            <a:spAutoFit/>
          </a:bodyPr>
          <a:lstStyle/>
          <a:p>
            <a:r>
              <a:rPr lang="sv-SE" sz="1100" dirty="0"/>
              <a:t>Förklaringar till lägesbilden </a:t>
            </a:r>
          </a:p>
        </p:txBody>
      </p:sp>
      <p:sp>
        <p:nvSpPr>
          <p:cNvPr id="2" name="textruta 1">
            <a:extLst>
              <a:ext uri="{FF2B5EF4-FFF2-40B4-BE49-F238E27FC236}">
                <a16:creationId xmlns:a16="http://schemas.microsoft.com/office/drawing/2014/main" id="{F84A2F60-6531-40C3-8A0B-459A425A984D}"/>
              </a:ext>
            </a:extLst>
          </p:cNvPr>
          <p:cNvSpPr txBox="1"/>
          <p:nvPr/>
        </p:nvSpPr>
        <p:spPr>
          <a:xfrm>
            <a:off x="73770" y="1531639"/>
            <a:ext cx="8683745" cy="3631763"/>
          </a:xfrm>
          <a:prstGeom prst="rect">
            <a:avLst/>
          </a:prstGeom>
          <a:noFill/>
        </p:spPr>
        <p:txBody>
          <a:bodyPr wrap="square" rtlCol="0">
            <a:spAutoFit/>
          </a:bodyPr>
          <a:lstStyle/>
          <a:p>
            <a:pPr marL="171450" indent="-171450">
              <a:buFont typeface="Wingdings" panose="05000000000000000000" pitchFamily="2" charset="2"/>
              <a:buChar char="q"/>
            </a:pPr>
            <a:r>
              <a:rPr lang="sv-SE" sz="1400" dirty="0">
                <a:latin typeface="Calibri" panose="020F0502020204030204" pitchFamily="34" charset="0"/>
                <a:cs typeface="Calibri" panose="020F0502020204030204" pitchFamily="34" charset="0"/>
              </a:rPr>
              <a:t>Samtliga statistik </a:t>
            </a:r>
            <a:r>
              <a:rPr lang="sv-SE" sz="1400" dirty="0" err="1">
                <a:latin typeface="Calibri" panose="020F0502020204030204" pitchFamily="34" charset="0"/>
                <a:cs typeface="Calibri" panose="020F0502020204030204" pitchFamily="34" charset="0"/>
              </a:rPr>
              <a:t>exkl.vishing</a:t>
            </a:r>
            <a:r>
              <a:rPr lang="sv-SE" sz="1400" dirty="0">
                <a:latin typeface="Calibri" panose="020F0502020204030204" pitchFamily="34" charset="0"/>
                <a:cs typeface="Calibri" panose="020F0502020204030204" pitchFamily="34" charset="0"/>
              </a:rPr>
              <a:t> är hämtad från VUP (verksamhetsuppföljning). </a:t>
            </a:r>
          </a:p>
          <a:p>
            <a:pPr marL="171450" indent="-171450">
              <a:buFont typeface="Wingdings" panose="05000000000000000000" pitchFamily="2" charset="2"/>
              <a:buChar char="q"/>
            </a:pPr>
            <a:endParaRPr lang="sv-SE" sz="14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q"/>
            </a:pPr>
            <a:r>
              <a:rPr lang="sv-SE" sz="1400" dirty="0">
                <a:latin typeface="Calibri" panose="020F0502020204030204" pitchFamily="34" charset="0"/>
                <a:cs typeface="Calibri" panose="020F0502020204030204" pitchFamily="34" charset="0"/>
              </a:rPr>
              <a:t>Statistiken är på en aggregerad nivå.</a:t>
            </a:r>
          </a:p>
          <a:p>
            <a:r>
              <a:rPr lang="sv-SE" sz="1400" dirty="0">
                <a:latin typeface="Calibri" panose="020F0502020204030204" pitchFamily="34" charset="0"/>
                <a:cs typeface="Calibri" panose="020F0502020204030204" pitchFamily="34" charset="0"/>
              </a:rPr>
              <a:t> </a:t>
            </a:r>
          </a:p>
          <a:p>
            <a:pPr marL="171450" indent="-171450">
              <a:buFont typeface="Wingdings" panose="05000000000000000000" pitchFamily="2" charset="2"/>
              <a:buChar char="q"/>
            </a:pPr>
            <a:r>
              <a:rPr lang="sv-SE" sz="1400" dirty="0">
                <a:latin typeface="Calibri" panose="020F0502020204030204" pitchFamily="34" charset="0"/>
                <a:cs typeface="Calibri" panose="020F0502020204030204" pitchFamily="34" charset="0"/>
              </a:rPr>
              <a:t>R12 normalvärde = medelvärdet (brott) är beräknat utifrån ett tolv-månaders rullande medelvärde för att inkludera samtliga säsongsvariationer. De tre senaste åren inkluderar 2021, 2022 samt 2023. Det är ett fast värde som revideras årligen. </a:t>
            </a:r>
          </a:p>
          <a:p>
            <a:endParaRPr lang="sv-SE" sz="14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q"/>
            </a:pPr>
            <a:r>
              <a:rPr lang="sv-SE" sz="1400" dirty="0">
                <a:latin typeface="Calibri" panose="020F0502020204030204" pitchFamily="34" charset="0"/>
                <a:cs typeface="Calibri" panose="020F0502020204030204" pitchFamily="34" charset="0"/>
              </a:rPr>
              <a:t>Variation uppstår när en ändring i formen eller position sker, t.ex. säsongsvariation. </a:t>
            </a:r>
          </a:p>
          <a:p>
            <a:endParaRPr lang="sv-SE" sz="14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q"/>
            </a:pPr>
            <a:r>
              <a:rPr lang="sv-SE" sz="1400" dirty="0">
                <a:latin typeface="Calibri" panose="020F0502020204030204" pitchFamily="34" charset="0"/>
                <a:cs typeface="Calibri" panose="020F0502020204030204" pitchFamily="34" charset="0"/>
              </a:rPr>
              <a:t>Avvikelse är observationen eller värdet som avviker mycket från andra observationer/värden. Exempelvis tillfällig topp (som också kan bero på slumpen).  </a:t>
            </a:r>
          </a:p>
          <a:p>
            <a:pPr marL="171450" indent="-171450">
              <a:buFont typeface="Wingdings" panose="05000000000000000000" pitchFamily="2" charset="2"/>
              <a:buChar char="q"/>
            </a:pPr>
            <a:endParaRPr lang="sv-SE"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q"/>
            </a:pPr>
            <a:endParaRPr lang="sv-SE" sz="1200" dirty="0">
              <a:latin typeface="Calibri" panose="020F0502020204030204" pitchFamily="34" charset="0"/>
              <a:cs typeface="Calibri" panose="020F0502020204030204" pitchFamily="34" charset="0"/>
            </a:endParaRPr>
          </a:p>
          <a:p>
            <a:r>
              <a:rPr lang="sv-SE" sz="1100" b="1" i="1" dirty="0"/>
              <a:t>Vid citat eller användande av tabeller, figurer och diagram ska källan Polismyndigheten anges</a:t>
            </a:r>
            <a:endParaRPr lang="sv-SE" sz="800" dirty="0">
              <a:latin typeface="Calibri" panose="020F0502020204030204" pitchFamily="34" charset="0"/>
              <a:cs typeface="Calibri" panose="020F0502020204030204" pitchFamily="34" charset="0"/>
            </a:endParaRPr>
          </a:p>
          <a:p>
            <a:endParaRPr lang="sv-SE" sz="2400" dirty="0">
              <a:latin typeface="Calibri" panose="020F0502020204030204" pitchFamily="34" charset="0"/>
              <a:cs typeface="Calibri" panose="020F0502020204030204" pitchFamily="34" charset="0"/>
            </a:endParaRPr>
          </a:p>
        </p:txBody>
      </p:sp>
      <p:sp>
        <p:nvSpPr>
          <p:cNvPr id="9" name="textruta 8">
            <a:extLst>
              <a:ext uri="{FF2B5EF4-FFF2-40B4-BE49-F238E27FC236}">
                <a16:creationId xmlns:a16="http://schemas.microsoft.com/office/drawing/2014/main" id="{4B61C54A-9A7D-4063-9C22-BF2C5DC1C198}"/>
              </a:ext>
            </a:extLst>
          </p:cNvPr>
          <p:cNvSpPr txBox="1"/>
          <p:nvPr/>
        </p:nvSpPr>
        <p:spPr>
          <a:xfrm>
            <a:off x="0" y="186526"/>
            <a:ext cx="1656184" cy="169277"/>
          </a:xfrm>
          <a:prstGeom prst="rect">
            <a:avLst/>
          </a:prstGeom>
          <a:noFill/>
        </p:spPr>
        <p:txBody>
          <a:bodyPr wrap="square" rtlCol="0">
            <a:spAutoFit/>
          </a:bodyPr>
          <a:lstStyle/>
          <a:p>
            <a:r>
              <a:rPr lang="sv-SE" sz="500" b="1" dirty="0"/>
              <a:t>NBC nationell </a:t>
            </a:r>
            <a:r>
              <a:rPr lang="sv-SE" sz="500" b="1" dirty="0" err="1"/>
              <a:t>lägesbild</a:t>
            </a:r>
            <a:r>
              <a:rPr lang="sv-SE" sz="500" b="1" dirty="0"/>
              <a:t> DECEMBER 2024</a:t>
            </a:r>
          </a:p>
        </p:txBody>
      </p:sp>
    </p:spTree>
    <p:extLst>
      <p:ext uri="{BB962C8B-B14F-4D97-AF65-F5344CB8AC3E}">
        <p14:creationId xmlns:p14="http://schemas.microsoft.com/office/powerpoint/2010/main" val="2632316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ak koppling 5">
            <a:extLst>
              <a:ext uri="{FF2B5EF4-FFF2-40B4-BE49-F238E27FC236}">
                <a16:creationId xmlns:a16="http://schemas.microsoft.com/office/drawing/2014/main" id="{D3A6E0A8-8FF6-4637-ADA0-C48221BB3732}"/>
              </a:ext>
            </a:extLst>
          </p:cNvPr>
          <p:cNvCxnSpPr>
            <a:cxnSpLocks/>
          </p:cNvCxnSpPr>
          <p:nvPr/>
        </p:nvCxnSpPr>
        <p:spPr bwMode="auto">
          <a:xfrm>
            <a:off x="107504" y="337220"/>
            <a:ext cx="799288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8" name="textruta 7">
            <a:extLst>
              <a:ext uri="{FF2B5EF4-FFF2-40B4-BE49-F238E27FC236}">
                <a16:creationId xmlns:a16="http://schemas.microsoft.com/office/drawing/2014/main" id="{3EA8F083-0031-4C5F-8886-7009C6C2F5A8}"/>
              </a:ext>
            </a:extLst>
          </p:cNvPr>
          <p:cNvSpPr txBox="1"/>
          <p:nvPr/>
        </p:nvSpPr>
        <p:spPr>
          <a:xfrm>
            <a:off x="0" y="382224"/>
            <a:ext cx="1886501" cy="261610"/>
          </a:xfrm>
          <a:prstGeom prst="rect">
            <a:avLst/>
          </a:prstGeom>
          <a:solidFill>
            <a:schemeClr val="accent1">
              <a:lumMod val="60000"/>
              <a:lumOff val="40000"/>
            </a:schemeClr>
          </a:solidFill>
        </p:spPr>
        <p:txBody>
          <a:bodyPr wrap="square" rtlCol="0">
            <a:spAutoFit/>
          </a:bodyPr>
          <a:lstStyle/>
          <a:p>
            <a:r>
              <a:rPr lang="sv-SE" sz="1100" dirty="0">
                <a:latin typeface="Calibri" panose="020F0502020204030204" pitchFamily="34" charset="0"/>
                <a:cs typeface="Calibri" panose="020F0502020204030204" pitchFamily="34" charset="0"/>
              </a:rPr>
              <a:t>Definitioner av brottstyper*  </a:t>
            </a:r>
          </a:p>
        </p:txBody>
      </p:sp>
      <p:sp>
        <p:nvSpPr>
          <p:cNvPr id="2" name="Rektangel 1">
            <a:extLst>
              <a:ext uri="{FF2B5EF4-FFF2-40B4-BE49-F238E27FC236}">
                <a16:creationId xmlns:a16="http://schemas.microsoft.com/office/drawing/2014/main" id="{D85F0780-0365-48A9-9F95-7E20D3252C77}"/>
              </a:ext>
            </a:extLst>
          </p:cNvPr>
          <p:cNvSpPr/>
          <p:nvPr/>
        </p:nvSpPr>
        <p:spPr>
          <a:xfrm>
            <a:off x="-35164" y="697260"/>
            <a:ext cx="9144000" cy="5078313"/>
          </a:xfrm>
          <a:prstGeom prst="rect">
            <a:avLst/>
          </a:prstGeom>
        </p:spPr>
        <p:txBody>
          <a:bodyPr wrap="square">
            <a:spAutoFit/>
          </a:bodyPr>
          <a:lstStyle/>
          <a:p>
            <a:r>
              <a:rPr lang="sv-SE" sz="700" u="sng" dirty="0">
                <a:latin typeface="Calibri" panose="020F0502020204030204" pitchFamily="34" charset="0"/>
                <a:cs typeface="Calibri" panose="020F0502020204030204" pitchFamily="34" charset="0"/>
              </a:rPr>
              <a:t>Kortbedrägerier utan fysiskt kort – CPN</a:t>
            </a:r>
          </a:p>
          <a:p>
            <a:r>
              <a:rPr lang="sv-SE" sz="700" dirty="0">
                <a:latin typeface="Calibri" panose="020F0502020204030204" pitchFamily="34" charset="0"/>
                <a:cs typeface="Calibri" panose="020F0502020204030204" pitchFamily="34" charset="0"/>
              </a:rPr>
              <a:t>S.k. </a:t>
            </a:r>
            <a:r>
              <a:rPr lang="sv-SE" sz="700" dirty="0" err="1">
                <a:latin typeface="Calibri" panose="020F0502020204030204" pitchFamily="34" charset="0"/>
                <a:cs typeface="Calibri" panose="020F0502020204030204" pitchFamily="34" charset="0"/>
              </a:rPr>
              <a:t>Card</a:t>
            </a:r>
            <a:r>
              <a:rPr lang="sv-SE" sz="700" dirty="0">
                <a:latin typeface="Calibri" panose="020F0502020204030204" pitchFamily="34" charset="0"/>
                <a:cs typeface="Calibri" panose="020F0502020204030204" pitchFamily="34" charset="0"/>
              </a:rPr>
              <a:t> not present. En transaktion (köp, uttag etc.) är genomförd via internet eller på annat sätt, där köparen/den som har kortet/kort–uppgifterna inte är fysiskt närvarande, och där något fysiskt kort inte är synligt, </a:t>
            </a:r>
            <a:br>
              <a:rPr lang="sv-SE" sz="700" dirty="0">
                <a:latin typeface="Calibri" panose="020F0502020204030204" pitchFamily="34" charset="0"/>
                <a:cs typeface="Calibri" panose="020F0502020204030204" pitchFamily="34" charset="0"/>
              </a:rPr>
            </a:br>
            <a:r>
              <a:rPr lang="sv-SE" sz="700" dirty="0">
                <a:latin typeface="Calibri" panose="020F0502020204030204" pitchFamily="34" charset="0"/>
                <a:cs typeface="Calibri" panose="020F0502020204030204" pitchFamily="34" charset="0"/>
              </a:rPr>
              <a:t>men kortdata används vid transaktionen.  </a:t>
            </a:r>
          </a:p>
          <a:p>
            <a:endParaRPr lang="sv-SE" sz="800" dirty="0">
              <a:latin typeface="Calibri" panose="020F0502020204030204" pitchFamily="34" charset="0"/>
              <a:cs typeface="Calibri" panose="020F0502020204030204" pitchFamily="34" charset="0"/>
            </a:endParaRPr>
          </a:p>
          <a:p>
            <a:r>
              <a:rPr lang="sv-SE" sz="700" u="sng" dirty="0">
                <a:latin typeface="Calibri" panose="020F0502020204030204" pitchFamily="34" charset="0"/>
                <a:cs typeface="Calibri" panose="020F0502020204030204" pitchFamily="34" charset="0"/>
              </a:rPr>
              <a:t>Kortbedrägerier med  fysiskt kort – CP </a:t>
            </a:r>
          </a:p>
          <a:p>
            <a:r>
              <a:rPr lang="sv-SE" sz="700" dirty="0">
                <a:latin typeface="Calibri" panose="020F0502020204030204" pitchFamily="34" charset="0"/>
                <a:cs typeface="Calibri" panose="020F0502020204030204" pitchFamily="34" charset="0"/>
              </a:rPr>
              <a:t>Gärningspersonen använder någon annans fysiska bankkort, betalkort eller kreditkort för att olovligen genomföra köp av vara eller tjänst, alternativt göra uttag av kontanter. Ett kortbedrägeri kan även ske genom att gärningspersonen har kommit över kortuppgifterna. </a:t>
            </a:r>
          </a:p>
          <a:p>
            <a:endParaRPr lang="sv-SE" sz="700" u="sng" dirty="0">
              <a:latin typeface="Calibri" panose="020F0502020204030204" pitchFamily="34" charset="0"/>
              <a:cs typeface="Calibri" panose="020F0502020204030204" pitchFamily="34" charset="0"/>
            </a:endParaRPr>
          </a:p>
          <a:p>
            <a:r>
              <a:rPr lang="sv-SE" sz="700" u="sng" dirty="0">
                <a:latin typeface="Calibri" panose="020F0502020204030204" pitchFamily="34" charset="0"/>
                <a:cs typeface="Calibri" panose="020F0502020204030204" pitchFamily="34" charset="0"/>
              </a:rPr>
              <a:t>Annonsbedrägerier </a:t>
            </a:r>
          </a:p>
          <a:p>
            <a:r>
              <a:rPr lang="sv-SE" sz="700" dirty="0">
                <a:latin typeface="Calibri" panose="020F0502020204030204" pitchFamily="34" charset="0"/>
                <a:cs typeface="Calibri" panose="020F0502020204030204" pitchFamily="34" charset="0"/>
              </a:rPr>
              <a:t>Gärningspersonen vilseleder en intresserad köpare genom att via en annons erbjuda en vara eller tjänst till försäljning eller uthyrning. Efter att betalning ägt rum uteblir leveransen helt eller så levereras en falsk/felaktig vara. Ett annonsbedrägeri kan även ske genom att gärningspersonen agerar som en intresserad köpare till det som erbjuds via annons, i syfte att komma över det som erbjuds via annonsen utan att betala säljaren, eller genom att betala med falska betalningsmedel. </a:t>
            </a:r>
          </a:p>
          <a:p>
            <a:endParaRPr lang="sv-SE" sz="700" u="sng" dirty="0">
              <a:highlight>
                <a:srgbClr val="FFFF00"/>
              </a:highlight>
              <a:latin typeface="Calibri" panose="020F0502020204030204" pitchFamily="34" charset="0"/>
              <a:cs typeface="Calibri" panose="020F0502020204030204" pitchFamily="34" charset="0"/>
            </a:endParaRPr>
          </a:p>
          <a:p>
            <a:r>
              <a:rPr lang="sv-SE" sz="700" u="sng" dirty="0">
                <a:latin typeface="Calibri" panose="020F0502020204030204" pitchFamily="34" charset="0"/>
                <a:cs typeface="Calibri" panose="020F0502020204030204" pitchFamily="34" charset="0"/>
              </a:rPr>
              <a:t>Fakturabedrägerier</a:t>
            </a:r>
          </a:p>
          <a:p>
            <a:r>
              <a:rPr lang="sv-SE" sz="700" dirty="0">
                <a:latin typeface="Calibri" panose="020F0502020204030204" pitchFamily="34" charset="0"/>
                <a:cs typeface="Calibri" panose="020F0502020204030204" pitchFamily="34" charset="0"/>
              </a:rPr>
              <a:t>Gärningspersonen vilseleder en person eller ett företag att betala en faktura före vara eller tjänst som inte beställts. Kategorin delas in med kontakt eller utan kontakt, vilket avser om kontakt eller inte föregåtts utskicket av fakturan.</a:t>
            </a:r>
          </a:p>
          <a:p>
            <a:endParaRPr lang="sv-SE" sz="800" dirty="0">
              <a:latin typeface="Calibri" panose="020F0502020204030204" pitchFamily="34" charset="0"/>
              <a:cs typeface="Calibri" panose="020F0502020204030204" pitchFamily="34" charset="0"/>
            </a:endParaRPr>
          </a:p>
          <a:p>
            <a:r>
              <a:rPr lang="sv-SE" sz="700" u="sng" dirty="0">
                <a:latin typeface="Calibri" panose="020F0502020204030204" pitchFamily="34" charset="0"/>
                <a:cs typeface="Calibri" panose="020F0502020204030204" pitchFamily="34" charset="0"/>
              </a:rPr>
              <a:t>Romansbedrägerier</a:t>
            </a:r>
          </a:p>
          <a:p>
            <a:r>
              <a:rPr lang="sv-SE" sz="700" dirty="0">
                <a:latin typeface="Calibri" panose="020F0502020204030204" pitchFamily="34" charset="0"/>
                <a:cs typeface="Calibri" panose="020F0502020204030204" pitchFamily="34" charset="0"/>
              </a:rPr>
              <a:t>Gärningspersonen inleder en kärleksrelation eller liknande relation med en person, genom fysisk kontakt eller via internet, </a:t>
            </a:r>
          </a:p>
          <a:p>
            <a:r>
              <a:rPr lang="sv-SE" sz="700" dirty="0">
                <a:latin typeface="Calibri" panose="020F0502020204030204" pitchFamily="34" charset="0"/>
                <a:cs typeface="Calibri" panose="020F0502020204030204" pitchFamily="34" charset="0"/>
              </a:rPr>
              <a:t>i syfte att vilseleda till handling som innebär ekonomisk vinning för gärningspersonen, exempelvis att genom olika förevändningar förmå personen att låna ut eller skänka pengar till gärningspersonen och ekonomisk skada för brottsoffret. </a:t>
            </a:r>
          </a:p>
          <a:p>
            <a:endParaRPr lang="sv-SE" sz="900" dirty="0">
              <a:latin typeface="Calibri" panose="020F0502020204030204" pitchFamily="34" charset="0"/>
              <a:cs typeface="Calibri" panose="020F0502020204030204" pitchFamily="34" charset="0"/>
            </a:endParaRPr>
          </a:p>
          <a:p>
            <a:r>
              <a:rPr lang="sv-SE" sz="700" u="sng" dirty="0">
                <a:latin typeface="Calibri" panose="020F0502020204030204" pitchFamily="34" charset="0"/>
                <a:cs typeface="Calibri" panose="020F0502020204030204" pitchFamily="34" charset="0"/>
              </a:rPr>
              <a:t>Investeringsbedrägerier</a:t>
            </a:r>
          </a:p>
          <a:p>
            <a:r>
              <a:rPr lang="sv-SE" sz="700" dirty="0">
                <a:latin typeface="Calibri" panose="020F0502020204030204" pitchFamily="34" charset="0"/>
                <a:cs typeface="Calibri" panose="020F0502020204030204" pitchFamily="34" charset="0"/>
              </a:rPr>
              <a:t>Gärningspersonen vilseleder en person att placera kapital i något (till exempel finansiella instrument eller företag) som inte existerar, inte har något värde, har lägre värde än utlovat eller är svårt att värdera, i syfte att ge ekonomisk vinning till gärningspersonen och ekonomisk skada för brottsoffret. </a:t>
            </a:r>
          </a:p>
          <a:p>
            <a:endParaRPr lang="sv-SE" sz="800" dirty="0">
              <a:latin typeface="Calibri" panose="020F0502020204030204" pitchFamily="34" charset="0"/>
              <a:cs typeface="Calibri" panose="020F0502020204030204" pitchFamily="34" charset="0"/>
            </a:endParaRPr>
          </a:p>
          <a:p>
            <a:r>
              <a:rPr lang="sv-SE" sz="700" u="sng" dirty="0">
                <a:latin typeface="Calibri" panose="020F0502020204030204" pitchFamily="34" charset="0"/>
                <a:cs typeface="Calibri" panose="020F0502020204030204" pitchFamily="34" charset="0"/>
              </a:rPr>
              <a:t>Bidragsbrott</a:t>
            </a:r>
          </a:p>
          <a:p>
            <a:r>
              <a:rPr lang="sv-SE" sz="700" dirty="0">
                <a:latin typeface="Calibri" panose="020F0502020204030204" pitchFamily="34" charset="0"/>
                <a:cs typeface="Calibri" panose="020F0502020204030204" pitchFamily="34" charset="0"/>
              </a:rPr>
              <a:t>Bedrägerier som lyder under bidragsbrottslagen, där bedrägeri sker mot myndigheter eller kommuner, såsom tex om en person skickar in en ansökan om tillfällig föräldrapenning till Försäkringskassan avseende vård av sjukt barn, men arbetar som vanligt. </a:t>
            </a:r>
          </a:p>
          <a:p>
            <a:endParaRPr lang="sv-SE" sz="800" dirty="0">
              <a:latin typeface="Calibri" panose="020F0502020204030204" pitchFamily="34" charset="0"/>
              <a:cs typeface="Calibri" panose="020F0502020204030204" pitchFamily="34" charset="0"/>
            </a:endParaRPr>
          </a:p>
          <a:p>
            <a:r>
              <a:rPr lang="sv-SE" sz="700" u="sng" dirty="0" err="1">
                <a:latin typeface="Calibri" panose="020F0502020204030204" pitchFamily="34" charset="0"/>
                <a:cs typeface="Calibri" panose="020F0502020204030204" pitchFamily="34" charset="0"/>
              </a:rPr>
              <a:t>Vishingbedrägerier</a:t>
            </a:r>
            <a:r>
              <a:rPr lang="sv-SE" sz="700" u="sng" dirty="0">
                <a:latin typeface="Calibri" panose="020F0502020204030204" pitchFamily="34" charset="0"/>
                <a:cs typeface="Calibri" panose="020F0502020204030204" pitchFamily="34" charset="0"/>
              </a:rPr>
              <a:t> </a:t>
            </a:r>
          </a:p>
          <a:p>
            <a:r>
              <a:rPr lang="sv-SE" sz="700" dirty="0">
                <a:latin typeface="Calibri" panose="020F0502020204030204" pitchFamily="34" charset="0"/>
                <a:cs typeface="Calibri" panose="020F0502020204030204" pitchFamily="34" charset="0"/>
              </a:rPr>
              <a:t>Gärningspersonen utger sig via telefon för att vara från företag och banker, men även myndigheter eller annan samhällsviktig aktör. De uppringda personerna manipuleras att lämna ifrån sig sina inloggningsuppgifter eller använda sitt </a:t>
            </a:r>
            <a:r>
              <a:rPr lang="sv-SE" sz="700" dirty="0" err="1">
                <a:latin typeface="Calibri" panose="020F0502020204030204" pitchFamily="34" charset="0"/>
                <a:cs typeface="Calibri" panose="020F0502020204030204" pitchFamily="34" charset="0"/>
              </a:rPr>
              <a:t>BankID</a:t>
            </a:r>
            <a:r>
              <a:rPr lang="sv-SE" sz="700" dirty="0">
                <a:latin typeface="Calibri" panose="020F0502020204030204" pitchFamily="34" charset="0"/>
                <a:cs typeface="Calibri" panose="020F0502020204030204" pitchFamily="34" charset="0"/>
              </a:rPr>
              <a:t> och därefter föra över pengarna till ett annat konto. Gärningspersonen kan alternativt skicka sms som uppmanar personerna att ringa gärningspersonen med förevändningen om pågående bedrägligt beteende mot brottsoffrets bankkonton. Därefter följs samma modus.</a:t>
            </a:r>
          </a:p>
          <a:p>
            <a:r>
              <a:rPr lang="sv-SE" sz="700" dirty="0">
                <a:latin typeface="Calibri" panose="020F0502020204030204" pitchFamily="34" charset="0"/>
                <a:cs typeface="Calibri" panose="020F0502020204030204" pitchFamily="34" charset="0"/>
              </a:rPr>
              <a:t>Med fysisk </a:t>
            </a:r>
            <a:r>
              <a:rPr lang="sv-SE" sz="700" dirty="0" err="1">
                <a:latin typeface="Calibri" panose="020F0502020204030204" pitchFamily="34" charset="0"/>
                <a:cs typeface="Calibri" panose="020F0502020204030204" pitchFamily="34" charset="0"/>
              </a:rPr>
              <a:t>vishing</a:t>
            </a:r>
            <a:r>
              <a:rPr lang="sv-SE" sz="700" dirty="0">
                <a:latin typeface="Calibri" panose="020F0502020204030204" pitchFamily="34" charset="0"/>
                <a:cs typeface="Calibri" panose="020F0502020204030204" pitchFamily="34" charset="0"/>
              </a:rPr>
              <a:t> uppger gärningspersonen att det har varit brott eller rån i området och uppmanar brottsoffret att ta fram sina smycken, kontanter och bankkort så att en polis eller annan förtroendeingivande aktör kan komma och fotografera godset. En gärningsperson kommer till brottsoffrets bostad och tar med sig godset.  </a:t>
            </a:r>
          </a:p>
          <a:p>
            <a:endParaRPr lang="sv-SE" sz="700" dirty="0">
              <a:latin typeface="Calibri" panose="020F0502020204030204" pitchFamily="34" charset="0"/>
              <a:cs typeface="Calibri" panose="020F0502020204030204" pitchFamily="34" charset="0"/>
            </a:endParaRPr>
          </a:p>
          <a:p>
            <a:r>
              <a:rPr lang="sv-SE" sz="700" u="sng" dirty="0">
                <a:latin typeface="Calibri" panose="020F0502020204030204" pitchFamily="34" charset="0"/>
                <a:cs typeface="Calibri" panose="020F0502020204030204" pitchFamily="34" charset="0"/>
              </a:rPr>
              <a:t>Internationell anknytning</a:t>
            </a:r>
          </a:p>
          <a:p>
            <a:r>
              <a:rPr lang="sv-SE" sz="700" dirty="0">
                <a:latin typeface="Calibri" panose="020F0502020204030204" pitchFamily="34" charset="0"/>
                <a:cs typeface="Calibri" panose="020F0502020204030204" pitchFamily="34" charset="0"/>
              </a:rPr>
              <a:t>Brottsligheten har någon typ av koppling till länder utanför Sverige. Exempelvis har den brottsutsatte genomfört transaktion i annat land eller på utländsk webbsida, förmåtts skicka pengar till annat land, eller haft kontakt med gärningsperson i utlandet. </a:t>
            </a:r>
          </a:p>
          <a:p>
            <a:endParaRPr lang="sv-SE" sz="700" dirty="0">
              <a:latin typeface="Calibri" panose="020F0502020204030204" pitchFamily="34" charset="0"/>
              <a:cs typeface="Calibri" panose="020F0502020204030204" pitchFamily="34" charset="0"/>
            </a:endParaRPr>
          </a:p>
          <a:p>
            <a:r>
              <a:rPr lang="sv-SE" sz="700" u="sng" dirty="0">
                <a:latin typeface="Calibri" panose="020F0502020204030204" pitchFamily="34" charset="0"/>
                <a:cs typeface="Calibri" panose="020F0502020204030204" pitchFamily="34" charset="0"/>
              </a:rPr>
              <a:t>Bedrägerier mot äldre eller funktionsnedsatta</a:t>
            </a:r>
          </a:p>
          <a:p>
            <a:r>
              <a:rPr lang="sv-SE" sz="700" dirty="0">
                <a:latin typeface="Calibri" panose="020F0502020204030204" pitchFamily="34" charset="0"/>
                <a:cs typeface="Calibri" panose="020F0502020204030204" pitchFamily="34" charset="0"/>
              </a:rPr>
              <a:t>Person som blivit utsatt för brott på grund av hög ålder, eller som uppfattats ha nedsatt motståndskraft till följd av hög ålder, fysiskt eller psykiskt funktionshinder, vilket gärningspersonen har utnyttjat. Med äldre/hög ålder avses generellt sett personer 65 år eller äldre. </a:t>
            </a:r>
            <a:endParaRPr lang="sv-SE" sz="800" dirty="0">
              <a:latin typeface="Calibri" panose="020F0502020204030204" pitchFamily="34" charset="0"/>
              <a:cs typeface="Calibri" panose="020F0502020204030204" pitchFamily="34" charset="0"/>
            </a:endParaRPr>
          </a:p>
          <a:p>
            <a:endParaRPr lang="sv-SE" sz="700" i="1" dirty="0">
              <a:latin typeface="Calibri" panose="020F0502020204030204" pitchFamily="34" charset="0"/>
              <a:cs typeface="Calibri" panose="020F0502020204030204" pitchFamily="34" charset="0"/>
            </a:endParaRPr>
          </a:p>
          <a:p>
            <a:r>
              <a:rPr lang="sv-SE" sz="700" i="1" dirty="0">
                <a:latin typeface="Calibri" panose="020F0502020204030204" pitchFamily="34" charset="0"/>
                <a:cs typeface="Calibri" panose="020F0502020204030204" pitchFamily="34" charset="0"/>
              </a:rPr>
              <a:t>*Källor: Brå (2023). Klassificering av brott (</a:t>
            </a:r>
            <a:r>
              <a:rPr lang="sv-SE" sz="700" i="1" dirty="0" err="1">
                <a:latin typeface="Calibri" panose="020F0502020204030204" pitchFamily="34" charset="0"/>
                <a:cs typeface="Calibri" panose="020F0502020204030204" pitchFamily="34" charset="0"/>
              </a:rPr>
              <a:t>exl.vishing</a:t>
            </a:r>
            <a:r>
              <a:rPr lang="sv-SE" sz="700" i="1" dirty="0">
                <a:latin typeface="Calibri" panose="020F0502020204030204" pitchFamily="34" charset="0"/>
                <a:cs typeface="Calibri" panose="020F0502020204030204" pitchFamily="34" charset="0"/>
              </a:rPr>
              <a:t> och bidragsbrott)  </a:t>
            </a:r>
            <a:endParaRPr lang="sv-SE" sz="800" i="1" dirty="0">
              <a:latin typeface="Calibri" panose="020F0502020204030204" pitchFamily="34" charset="0"/>
              <a:cs typeface="Calibri" panose="020F0502020204030204" pitchFamily="34" charset="0"/>
            </a:endParaRPr>
          </a:p>
          <a:p>
            <a:endParaRPr lang="sv-SE" sz="900" i="1" dirty="0">
              <a:latin typeface="Calibri" panose="020F0502020204030204" pitchFamily="34" charset="0"/>
              <a:cs typeface="Calibri" panose="020F0502020204030204" pitchFamily="34" charset="0"/>
            </a:endParaRPr>
          </a:p>
        </p:txBody>
      </p:sp>
      <p:sp>
        <p:nvSpPr>
          <p:cNvPr id="9" name="textruta 8">
            <a:extLst>
              <a:ext uri="{FF2B5EF4-FFF2-40B4-BE49-F238E27FC236}">
                <a16:creationId xmlns:a16="http://schemas.microsoft.com/office/drawing/2014/main" id="{F25827C0-FD41-4EA6-BE76-CB9266ADC759}"/>
              </a:ext>
            </a:extLst>
          </p:cNvPr>
          <p:cNvSpPr txBox="1"/>
          <p:nvPr/>
        </p:nvSpPr>
        <p:spPr>
          <a:xfrm>
            <a:off x="0" y="186526"/>
            <a:ext cx="1656184" cy="169277"/>
          </a:xfrm>
          <a:prstGeom prst="rect">
            <a:avLst/>
          </a:prstGeom>
          <a:noFill/>
        </p:spPr>
        <p:txBody>
          <a:bodyPr wrap="square" rtlCol="0">
            <a:spAutoFit/>
          </a:bodyPr>
          <a:lstStyle/>
          <a:p>
            <a:r>
              <a:rPr lang="sv-SE" sz="500" b="1" dirty="0"/>
              <a:t>NBC nationell </a:t>
            </a:r>
            <a:r>
              <a:rPr lang="sv-SE" sz="500" b="1" dirty="0" err="1"/>
              <a:t>lägesbild</a:t>
            </a:r>
            <a:r>
              <a:rPr lang="sv-SE" sz="500" b="1" dirty="0"/>
              <a:t> DECEMBER 2024</a:t>
            </a:r>
          </a:p>
        </p:txBody>
      </p:sp>
    </p:spTree>
    <p:extLst>
      <p:ext uri="{BB962C8B-B14F-4D97-AF65-F5344CB8AC3E}">
        <p14:creationId xmlns:p14="http://schemas.microsoft.com/office/powerpoint/2010/main" val="227762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ak koppling 5">
            <a:extLst>
              <a:ext uri="{FF2B5EF4-FFF2-40B4-BE49-F238E27FC236}">
                <a16:creationId xmlns:a16="http://schemas.microsoft.com/office/drawing/2014/main" id="{D3A6E0A8-8FF6-4637-ADA0-C48221BB3732}"/>
              </a:ext>
            </a:extLst>
          </p:cNvPr>
          <p:cNvCxnSpPr>
            <a:cxnSpLocks/>
          </p:cNvCxnSpPr>
          <p:nvPr/>
        </p:nvCxnSpPr>
        <p:spPr bwMode="auto">
          <a:xfrm>
            <a:off x="107504" y="337220"/>
            <a:ext cx="799288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extruta 1">
            <a:extLst>
              <a:ext uri="{FF2B5EF4-FFF2-40B4-BE49-F238E27FC236}">
                <a16:creationId xmlns:a16="http://schemas.microsoft.com/office/drawing/2014/main" id="{50DA44A8-64F7-4724-8A0F-3A63BDE06581}"/>
              </a:ext>
            </a:extLst>
          </p:cNvPr>
          <p:cNvSpPr txBox="1"/>
          <p:nvPr/>
        </p:nvSpPr>
        <p:spPr>
          <a:xfrm>
            <a:off x="2987824" y="80713"/>
            <a:ext cx="3168352" cy="307777"/>
          </a:xfrm>
          <a:prstGeom prst="rect">
            <a:avLst/>
          </a:prstGeom>
          <a:noFill/>
        </p:spPr>
        <p:txBody>
          <a:bodyPr wrap="square" rtlCol="0">
            <a:spAutoFit/>
          </a:bodyPr>
          <a:lstStyle/>
          <a:p>
            <a:pPr algn="ctr"/>
            <a:r>
              <a:rPr lang="sv-SE" sz="1400" b="1" dirty="0"/>
              <a:t>BROTTSUTVECKLINGEN</a:t>
            </a:r>
          </a:p>
        </p:txBody>
      </p:sp>
      <p:sp>
        <p:nvSpPr>
          <p:cNvPr id="12" name="textruta 11">
            <a:extLst>
              <a:ext uri="{FF2B5EF4-FFF2-40B4-BE49-F238E27FC236}">
                <a16:creationId xmlns:a16="http://schemas.microsoft.com/office/drawing/2014/main" id="{4942D50B-8161-4BC9-A819-291DE42EE635}"/>
              </a:ext>
            </a:extLst>
          </p:cNvPr>
          <p:cNvSpPr txBox="1"/>
          <p:nvPr/>
        </p:nvSpPr>
        <p:spPr>
          <a:xfrm>
            <a:off x="107504" y="415245"/>
            <a:ext cx="3456384" cy="261610"/>
          </a:xfrm>
          <a:prstGeom prst="rect">
            <a:avLst/>
          </a:prstGeom>
          <a:solidFill>
            <a:schemeClr val="accent1">
              <a:lumMod val="60000"/>
              <a:lumOff val="40000"/>
            </a:schemeClr>
          </a:solidFill>
        </p:spPr>
        <p:txBody>
          <a:bodyPr wrap="square" rtlCol="0">
            <a:spAutoFit/>
          </a:bodyPr>
          <a:lstStyle/>
          <a:p>
            <a:r>
              <a:rPr lang="sv-SE" sz="1100" dirty="0"/>
              <a:t>Kommentarer bedrägeriutvecklingen 2024</a:t>
            </a:r>
          </a:p>
        </p:txBody>
      </p:sp>
      <p:sp>
        <p:nvSpPr>
          <p:cNvPr id="7" name="Rektangel 6">
            <a:extLst>
              <a:ext uri="{FF2B5EF4-FFF2-40B4-BE49-F238E27FC236}">
                <a16:creationId xmlns:a16="http://schemas.microsoft.com/office/drawing/2014/main" id="{4C6089CE-7F08-4A7B-A865-279CB228B7AD}"/>
              </a:ext>
            </a:extLst>
          </p:cNvPr>
          <p:cNvSpPr/>
          <p:nvPr/>
        </p:nvSpPr>
        <p:spPr>
          <a:xfrm>
            <a:off x="107504" y="857661"/>
            <a:ext cx="5544616" cy="4154984"/>
          </a:xfrm>
          <a:prstGeom prst="rect">
            <a:avLst/>
          </a:prstGeom>
        </p:spPr>
        <p:txBody>
          <a:bodyPr wrap="square">
            <a:spAutoFit/>
          </a:bodyPr>
          <a:lstStyle/>
          <a:p>
            <a:r>
              <a:rPr lang="sv-SE" sz="1100" dirty="0">
                <a:latin typeface="Calibri" panose="020F0502020204030204" pitchFamily="34" charset="0"/>
                <a:cs typeface="Calibri" panose="020F0502020204030204" pitchFamily="34" charset="0"/>
              </a:rPr>
              <a:t>I Polismyndighetens uppföljningssystem registrerades </a:t>
            </a:r>
            <a:r>
              <a:rPr lang="sv-SE" sz="1100" b="1" dirty="0">
                <a:latin typeface="Calibri" panose="020F0502020204030204" pitchFamily="34" charset="0"/>
                <a:cs typeface="Calibri" panose="020F0502020204030204" pitchFamily="34" charset="0"/>
              </a:rPr>
              <a:t>227 434 anmälda bedrägeribrott </a:t>
            </a:r>
            <a:r>
              <a:rPr lang="sv-SE" sz="1100" dirty="0">
                <a:latin typeface="Calibri" panose="020F0502020204030204" pitchFamily="34" charset="0"/>
                <a:cs typeface="Calibri" panose="020F0502020204030204" pitchFamily="34" charset="0"/>
              </a:rPr>
              <a:t>2024.</a:t>
            </a:r>
          </a:p>
          <a:p>
            <a:r>
              <a:rPr lang="sv-SE" sz="1100" dirty="0">
                <a:latin typeface="Calibri" panose="020F0502020204030204" pitchFamily="34" charset="0"/>
                <a:cs typeface="Calibri" panose="020F0502020204030204" pitchFamily="34" charset="0"/>
              </a:rPr>
              <a:t>För helåret minskade antalet anmälda brott med 3 procent i jämförelse med 2023</a:t>
            </a:r>
            <a:r>
              <a:rPr lang="sv-SE" sz="1100" b="1" dirty="0">
                <a:latin typeface="Calibri" panose="020F0502020204030204" pitchFamily="34" charset="0"/>
                <a:cs typeface="Calibri" panose="020F0502020204030204" pitchFamily="34" charset="0"/>
              </a:rPr>
              <a:t>.</a:t>
            </a:r>
          </a:p>
          <a:p>
            <a:endParaRPr lang="sv-SE" sz="1100" b="1" dirty="0">
              <a:latin typeface="Calibri" panose="020F0502020204030204" pitchFamily="34" charset="0"/>
              <a:cs typeface="Calibri" panose="020F0502020204030204" pitchFamily="34" charset="0"/>
            </a:endParaRPr>
          </a:p>
          <a:p>
            <a:r>
              <a:rPr lang="sv-SE" sz="1100" b="1" dirty="0">
                <a:latin typeface="Calibri" panose="020F0502020204030204" pitchFamily="34" charset="0"/>
                <a:cs typeface="Calibri" panose="020F0502020204030204" pitchFamily="34" charset="0"/>
              </a:rPr>
              <a:t>CNP – kortbedrägerier utan det fysiska kortet</a:t>
            </a:r>
          </a:p>
          <a:p>
            <a:r>
              <a:rPr lang="sv-SE" sz="1100" dirty="0">
                <a:latin typeface="Calibri" panose="020F0502020204030204" pitchFamily="34" charset="0"/>
                <a:cs typeface="Calibri" panose="020F0502020204030204" pitchFamily="34" charset="0"/>
              </a:rPr>
              <a:t>Det brottsområde som påverkar anmälda bedrägeribrotten mest är CNP, 38 procent</a:t>
            </a:r>
            <a:br>
              <a:rPr lang="sv-SE" sz="1100" dirty="0">
                <a:latin typeface="Calibri" panose="020F0502020204030204" pitchFamily="34" charset="0"/>
                <a:cs typeface="Calibri" panose="020F0502020204030204" pitchFamily="34" charset="0"/>
              </a:rPr>
            </a:br>
            <a:r>
              <a:rPr lang="sv-SE" sz="1100" dirty="0">
                <a:latin typeface="Calibri" panose="020F0502020204030204" pitchFamily="34" charset="0"/>
                <a:cs typeface="Calibri" panose="020F0502020204030204" pitchFamily="34" charset="0"/>
              </a:rPr>
              <a:t>av de totalt anmälda brotten 2024.</a:t>
            </a:r>
            <a:br>
              <a:rPr lang="sv-SE" sz="1100" dirty="0">
                <a:latin typeface="Calibri" panose="020F0502020204030204" pitchFamily="34" charset="0"/>
                <a:cs typeface="Calibri" panose="020F0502020204030204" pitchFamily="34" charset="0"/>
              </a:rPr>
            </a:br>
            <a:r>
              <a:rPr lang="sv-SE" sz="1100" dirty="0">
                <a:latin typeface="Calibri" panose="020F0502020204030204" pitchFamily="34" charset="0"/>
                <a:cs typeface="Calibri" panose="020F0502020204030204" pitchFamily="34" charset="0"/>
              </a:rPr>
              <a:t>Över tid, se graf, har brotten påverkats av införandet av betaltjänstdirektivet PSD2 </a:t>
            </a:r>
            <a:br>
              <a:rPr lang="sv-SE" sz="1100" dirty="0">
                <a:latin typeface="Calibri" panose="020F0502020204030204" pitchFamily="34" charset="0"/>
                <a:cs typeface="Calibri" panose="020F0502020204030204" pitchFamily="34" charset="0"/>
              </a:rPr>
            </a:br>
            <a:r>
              <a:rPr lang="sv-SE" sz="1100" dirty="0">
                <a:latin typeface="Calibri" panose="020F0502020204030204" pitchFamily="34" charset="0"/>
                <a:cs typeface="Calibri" panose="020F0502020204030204" pitchFamily="34" charset="0"/>
              </a:rPr>
              <a:t>inom EU, slutdatum för implementeringen var den 31 december 2020. </a:t>
            </a:r>
          </a:p>
          <a:p>
            <a:r>
              <a:rPr lang="sv-SE" sz="1100" dirty="0">
                <a:latin typeface="Calibri" panose="020F0502020204030204" pitchFamily="34" charset="0"/>
                <a:cs typeface="Calibri" panose="020F0502020204030204" pitchFamily="34" charset="0"/>
              </a:rPr>
              <a:t>Mellan 2022 och 2023 ökade de anmälda brotten igen. Under 2024 ser vi däremot en liten minskning.</a:t>
            </a:r>
            <a:br>
              <a:rPr lang="sv-SE" sz="1100" dirty="0"/>
            </a:br>
            <a:endParaRPr lang="sv-SE" sz="1100" b="1" dirty="0">
              <a:latin typeface="Calibri" panose="020F0502020204030204" pitchFamily="34" charset="0"/>
              <a:cs typeface="Calibri" panose="020F0502020204030204" pitchFamily="34" charset="0"/>
            </a:endParaRPr>
          </a:p>
          <a:p>
            <a:r>
              <a:rPr lang="sv-SE" sz="1100" b="1" dirty="0">
                <a:latin typeface="Calibri" panose="020F0502020204030204" pitchFamily="34" charset="0"/>
                <a:cs typeface="Calibri" panose="020F0502020204030204" pitchFamily="34" charset="0"/>
              </a:rPr>
              <a:t>Fakturabedrägerier</a:t>
            </a:r>
          </a:p>
          <a:p>
            <a:r>
              <a:rPr lang="sv-SE" sz="1100" dirty="0">
                <a:latin typeface="Calibri" panose="020F0502020204030204" pitchFamily="34" charset="0"/>
                <a:cs typeface="Calibri" panose="020F0502020204030204" pitchFamily="34" charset="0"/>
              </a:rPr>
              <a:t>Anmälda fakturabedrägerier har under året ökat med 23 procent. Det är främst fakturabedrägerier utan kontakt som ökat. Ökningen kommer efter några år av minskning i antalet anmälda brott. </a:t>
            </a:r>
          </a:p>
          <a:p>
            <a:endParaRPr lang="sv-SE" sz="1100" b="1" dirty="0">
              <a:latin typeface="Calibri" panose="020F0502020204030204" pitchFamily="34" charset="0"/>
              <a:cs typeface="Calibri" panose="020F0502020204030204" pitchFamily="34" charset="0"/>
            </a:endParaRPr>
          </a:p>
          <a:p>
            <a:r>
              <a:rPr lang="sv-SE" sz="1100" b="1" dirty="0" err="1">
                <a:latin typeface="Calibri" panose="020F0502020204030204" pitchFamily="34" charset="0"/>
                <a:cs typeface="Calibri" panose="020F0502020204030204" pitchFamily="34" charset="0"/>
              </a:rPr>
              <a:t>Vishingbedrägerier</a:t>
            </a:r>
            <a:endParaRPr lang="sv-SE" sz="1100" b="1" dirty="0">
              <a:latin typeface="Calibri" panose="020F0502020204030204" pitchFamily="34" charset="0"/>
              <a:cs typeface="Calibri" panose="020F0502020204030204" pitchFamily="34" charset="0"/>
            </a:endParaRPr>
          </a:p>
          <a:p>
            <a:r>
              <a:rPr lang="sv-SE" sz="1100" dirty="0">
                <a:latin typeface="Calibri" panose="020F0502020204030204" pitchFamily="34" charset="0"/>
                <a:cs typeface="Calibri" panose="020F0502020204030204" pitchFamily="34" charset="0"/>
              </a:rPr>
              <a:t>Antalet anmälningar ökar lite under året, se graf för utveckling över tid. </a:t>
            </a:r>
            <a:br>
              <a:rPr lang="sv-SE" sz="1100" dirty="0">
                <a:latin typeface="Calibri" panose="020F0502020204030204" pitchFamily="34" charset="0"/>
                <a:cs typeface="Calibri" panose="020F0502020204030204" pitchFamily="34" charset="0"/>
              </a:rPr>
            </a:br>
            <a:r>
              <a:rPr lang="sv-SE" sz="1100" dirty="0">
                <a:latin typeface="Calibri" panose="020F0502020204030204" pitchFamily="34" charset="0"/>
                <a:cs typeface="Calibri" panose="020F0502020204030204" pitchFamily="34" charset="0"/>
              </a:rPr>
              <a:t>Det finns tydliga toppar i anmälningsstatistiken vid tidpunkter där media rapporteringen varit intensiv, framförallt kopplat till Uppdrag Gransknings reportage, uppföljning samt nominering till Stora Journalistpriset.</a:t>
            </a:r>
          </a:p>
          <a:p>
            <a:r>
              <a:rPr lang="sv-SE" sz="1100" dirty="0">
                <a:latin typeface="Calibri" panose="020F0502020204030204" pitchFamily="34" charset="0"/>
                <a:cs typeface="Calibri" panose="020F0502020204030204" pitchFamily="34" charset="0"/>
              </a:rPr>
              <a:t>Brottsvinsterna för </a:t>
            </a:r>
            <a:r>
              <a:rPr lang="sv-SE" sz="1100" dirty="0" err="1">
                <a:latin typeface="Calibri" panose="020F0502020204030204" pitchFamily="34" charset="0"/>
                <a:cs typeface="Calibri" panose="020F0502020204030204" pitchFamily="34" charset="0"/>
              </a:rPr>
              <a:t>vishing</a:t>
            </a:r>
            <a:r>
              <a:rPr lang="sv-SE" sz="1100" dirty="0">
                <a:latin typeface="Calibri" panose="020F0502020204030204" pitchFamily="34" charset="0"/>
                <a:cs typeface="Calibri" panose="020F0502020204030204" pitchFamily="34" charset="0"/>
              </a:rPr>
              <a:t> </a:t>
            </a:r>
            <a:r>
              <a:rPr lang="sv-SE" sz="1100">
                <a:latin typeface="Calibri" panose="020F0502020204030204" pitchFamily="34" charset="0"/>
                <a:cs typeface="Calibri" panose="020F0502020204030204" pitchFamily="34" charset="0"/>
              </a:rPr>
              <a:t>bedrägerierna har minskat </a:t>
            </a:r>
            <a:r>
              <a:rPr lang="sv-SE" sz="1100" dirty="0">
                <a:latin typeface="Calibri" panose="020F0502020204030204" pitchFamily="34" charset="0"/>
                <a:cs typeface="Calibri" panose="020F0502020204030204" pitchFamily="34" charset="0"/>
              </a:rPr>
              <a:t>med 40 procent. Den troliga orsaken är de åtgärder som bankerna vidtagit genom ex beloppsgränser i </a:t>
            </a:r>
            <a:r>
              <a:rPr lang="sv-SE" sz="1100" dirty="0" err="1">
                <a:latin typeface="Calibri" panose="020F0502020204030204" pitchFamily="34" charset="0"/>
                <a:cs typeface="Calibri" panose="020F0502020204030204" pitchFamily="34" charset="0"/>
              </a:rPr>
              <a:t>Swish</a:t>
            </a:r>
            <a:r>
              <a:rPr lang="sv-SE" sz="1100" dirty="0">
                <a:latin typeface="Calibri" panose="020F0502020204030204" pitchFamily="34" charset="0"/>
                <a:cs typeface="Calibri" panose="020F0502020204030204" pitchFamily="34" charset="0"/>
              </a:rPr>
              <a:t> samt ökad övervakning av transaktioner.</a:t>
            </a:r>
          </a:p>
        </p:txBody>
      </p:sp>
      <p:sp>
        <p:nvSpPr>
          <p:cNvPr id="11" name="textruta 10">
            <a:extLst>
              <a:ext uri="{FF2B5EF4-FFF2-40B4-BE49-F238E27FC236}">
                <a16:creationId xmlns:a16="http://schemas.microsoft.com/office/drawing/2014/main" id="{7A320130-AC1D-45AA-9A6E-84EFB7A040AC}"/>
              </a:ext>
            </a:extLst>
          </p:cNvPr>
          <p:cNvSpPr txBox="1"/>
          <p:nvPr/>
        </p:nvSpPr>
        <p:spPr>
          <a:xfrm>
            <a:off x="0" y="186526"/>
            <a:ext cx="1656184" cy="169277"/>
          </a:xfrm>
          <a:prstGeom prst="rect">
            <a:avLst/>
          </a:prstGeom>
          <a:noFill/>
        </p:spPr>
        <p:txBody>
          <a:bodyPr wrap="square" rtlCol="0">
            <a:spAutoFit/>
          </a:bodyPr>
          <a:lstStyle/>
          <a:p>
            <a:r>
              <a:rPr lang="sv-SE" sz="500" b="1" dirty="0"/>
              <a:t>NBC nationell </a:t>
            </a:r>
            <a:r>
              <a:rPr lang="sv-SE" sz="500" b="1" dirty="0" err="1"/>
              <a:t>lägesbild</a:t>
            </a:r>
            <a:r>
              <a:rPr lang="sv-SE" sz="500" b="1" dirty="0"/>
              <a:t> DECEMBER 2024</a:t>
            </a:r>
          </a:p>
        </p:txBody>
      </p:sp>
      <p:graphicFrame>
        <p:nvGraphicFramePr>
          <p:cNvPr id="15" name="Diagram 14">
            <a:extLst>
              <a:ext uri="{FF2B5EF4-FFF2-40B4-BE49-F238E27FC236}">
                <a16:creationId xmlns:a16="http://schemas.microsoft.com/office/drawing/2014/main" id="{008016D1-19E9-4DE2-BDEE-26C34DB9895B}"/>
              </a:ext>
            </a:extLst>
          </p:cNvPr>
          <p:cNvGraphicFramePr>
            <a:graphicFrameLocks/>
          </p:cNvGraphicFramePr>
          <p:nvPr>
            <p:extLst>
              <p:ext uri="{D42A27DB-BD31-4B8C-83A1-F6EECF244321}">
                <p14:modId xmlns:p14="http://schemas.microsoft.com/office/powerpoint/2010/main" val="2232397899"/>
              </p:ext>
            </p:extLst>
          </p:nvPr>
        </p:nvGraphicFramePr>
        <p:xfrm>
          <a:off x="5652120" y="990303"/>
          <a:ext cx="2448272" cy="12911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 8">
            <a:extLst>
              <a:ext uri="{FF2B5EF4-FFF2-40B4-BE49-F238E27FC236}">
                <a16:creationId xmlns:a16="http://schemas.microsoft.com/office/drawing/2014/main" id="{AA2BF86E-2E38-438D-9794-26CB351FB4C6}"/>
              </a:ext>
            </a:extLst>
          </p:cNvPr>
          <p:cNvGraphicFramePr>
            <a:graphicFrameLocks/>
          </p:cNvGraphicFramePr>
          <p:nvPr>
            <p:extLst>
              <p:ext uri="{D42A27DB-BD31-4B8C-83A1-F6EECF244321}">
                <p14:modId xmlns:p14="http://schemas.microsoft.com/office/powerpoint/2010/main" val="2557680307"/>
              </p:ext>
            </p:extLst>
          </p:nvPr>
        </p:nvGraphicFramePr>
        <p:xfrm>
          <a:off x="5647666" y="2376157"/>
          <a:ext cx="2448272" cy="13251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 9">
            <a:extLst>
              <a:ext uri="{FF2B5EF4-FFF2-40B4-BE49-F238E27FC236}">
                <a16:creationId xmlns:a16="http://schemas.microsoft.com/office/drawing/2014/main" id="{4F3387F2-A21A-4A3E-A461-FD69CA3D6C18}"/>
              </a:ext>
            </a:extLst>
          </p:cNvPr>
          <p:cNvGraphicFramePr>
            <a:graphicFrameLocks/>
          </p:cNvGraphicFramePr>
          <p:nvPr>
            <p:extLst>
              <p:ext uri="{D42A27DB-BD31-4B8C-83A1-F6EECF244321}">
                <p14:modId xmlns:p14="http://schemas.microsoft.com/office/powerpoint/2010/main" val="3113404355"/>
              </p:ext>
            </p:extLst>
          </p:nvPr>
        </p:nvGraphicFramePr>
        <p:xfrm>
          <a:off x="5647666" y="3796065"/>
          <a:ext cx="2448272" cy="14237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58858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ak koppling 5">
            <a:extLst>
              <a:ext uri="{FF2B5EF4-FFF2-40B4-BE49-F238E27FC236}">
                <a16:creationId xmlns:a16="http://schemas.microsoft.com/office/drawing/2014/main" id="{D3A6E0A8-8FF6-4637-ADA0-C48221BB3732}"/>
              </a:ext>
            </a:extLst>
          </p:cNvPr>
          <p:cNvCxnSpPr>
            <a:cxnSpLocks/>
          </p:cNvCxnSpPr>
          <p:nvPr/>
        </p:nvCxnSpPr>
        <p:spPr bwMode="auto">
          <a:xfrm>
            <a:off x="107504" y="337220"/>
            <a:ext cx="799288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extruta 1">
            <a:extLst>
              <a:ext uri="{FF2B5EF4-FFF2-40B4-BE49-F238E27FC236}">
                <a16:creationId xmlns:a16="http://schemas.microsoft.com/office/drawing/2014/main" id="{50DA44A8-64F7-4724-8A0F-3A63BDE06581}"/>
              </a:ext>
            </a:extLst>
          </p:cNvPr>
          <p:cNvSpPr txBox="1"/>
          <p:nvPr/>
        </p:nvSpPr>
        <p:spPr>
          <a:xfrm>
            <a:off x="2987824" y="80713"/>
            <a:ext cx="3168352" cy="307777"/>
          </a:xfrm>
          <a:prstGeom prst="rect">
            <a:avLst/>
          </a:prstGeom>
          <a:noFill/>
        </p:spPr>
        <p:txBody>
          <a:bodyPr wrap="square" rtlCol="0">
            <a:spAutoFit/>
          </a:bodyPr>
          <a:lstStyle/>
          <a:p>
            <a:pPr algn="ctr"/>
            <a:r>
              <a:rPr lang="sv-SE" sz="1400" b="1" dirty="0"/>
              <a:t>BROTTSUTVECKLINGEN</a:t>
            </a:r>
          </a:p>
        </p:txBody>
      </p:sp>
      <p:sp>
        <p:nvSpPr>
          <p:cNvPr id="12" name="textruta 11">
            <a:extLst>
              <a:ext uri="{FF2B5EF4-FFF2-40B4-BE49-F238E27FC236}">
                <a16:creationId xmlns:a16="http://schemas.microsoft.com/office/drawing/2014/main" id="{4942D50B-8161-4BC9-A819-291DE42EE635}"/>
              </a:ext>
            </a:extLst>
          </p:cNvPr>
          <p:cNvSpPr txBox="1"/>
          <p:nvPr/>
        </p:nvSpPr>
        <p:spPr>
          <a:xfrm>
            <a:off x="107504" y="415245"/>
            <a:ext cx="2959841" cy="261610"/>
          </a:xfrm>
          <a:prstGeom prst="rect">
            <a:avLst/>
          </a:prstGeom>
          <a:solidFill>
            <a:schemeClr val="accent1">
              <a:lumMod val="60000"/>
              <a:lumOff val="40000"/>
            </a:schemeClr>
          </a:solidFill>
        </p:spPr>
        <p:txBody>
          <a:bodyPr wrap="square" rtlCol="0">
            <a:spAutoFit/>
          </a:bodyPr>
          <a:lstStyle/>
          <a:p>
            <a:r>
              <a:rPr lang="sv-SE" sz="1100" dirty="0"/>
              <a:t>Utvecklingen av bedrägeribrott totalt;  kap 9</a:t>
            </a:r>
          </a:p>
        </p:txBody>
      </p:sp>
      <p:sp>
        <p:nvSpPr>
          <p:cNvPr id="7" name="Rektangel 6">
            <a:extLst>
              <a:ext uri="{FF2B5EF4-FFF2-40B4-BE49-F238E27FC236}">
                <a16:creationId xmlns:a16="http://schemas.microsoft.com/office/drawing/2014/main" id="{4C6089CE-7F08-4A7B-A865-279CB228B7AD}"/>
              </a:ext>
            </a:extLst>
          </p:cNvPr>
          <p:cNvSpPr/>
          <p:nvPr/>
        </p:nvSpPr>
        <p:spPr>
          <a:xfrm>
            <a:off x="5479029" y="887146"/>
            <a:ext cx="3055717" cy="2123658"/>
          </a:xfrm>
          <a:prstGeom prst="rect">
            <a:avLst/>
          </a:prstGeom>
        </p:spPr>
        <p:txBody>
          <a:bodyPr wrap="square">
            <a:spAutoFit/>
          </a:bodyPr>
          <a:lstStyle/>
          <a:p>
            <a:r>
              <a:rPr lang="sv-SE" sz="1100" b="1" u="sng" dirty="0">
                <a:latin typeface="Calibri" panose="020F0502020204030204" pitchFamily="34" charset="0"/>
                <a:cs typeface="Calibri" panose="020F0502020204030204" pitchFamily="34" charset="0"/>
              </a:rPr>
              <a:t>Totalt</a:t>
            </a:r>
            <a:r>
              <a:rPr lang="sv-SE" sz="1100" dirty="0">
                <a:latin typeface="Calibri" panose="020F0502020204030204" pitchFamily="34" charset="0"/>
                <a:cs typeface="Calibri" panose="020F0502020204030204" pitchFamily="34" charset="0"/>
              </a:rPr>
              <a:t> </a:t>
            </a:r>
            <a:r>
              <a:rPr lang="sv-SE" sz="1050" dirty="0">
                <a:latin typeface="Calibri" panose="020F0502020204030204" pitchFamily="34" charset="0"/>
                <a:cs typeface="Calibri" panose="020F0502020204030204" pitchFamily="34" charset="0"/>
              </a:rPr>
              <a:t>(jan- dec 2024) </a:t>
            </a:r>
            <a:endParaRPr lang="sv-SE" sz="1100" dirty="0">
              <a:latin typeface="Calibri" panose="020F0502020204030204" pitchFamily="34" charset="0"/>
              <a:cs typeface="Calibri" panose="020F0502020204030204" pitchFamily="34" charset="0"/>
            </a:endParaRPr>
          </a:p>
          <a:p>
            <a:endParaRPr lang="sv-SE" sz="1100" dirty="0"/>
          </a:p>
          <a:p>
            <a:r>
              <a:rPr lang="sv-SE" sz="1100" b="1" dirty="0">
                <a:latin typeface="Calibri" panose="020F0502020204030204" pitchFamily="34" charset="0"/>
                <a:cs typeface="Calibri" panose="020F0502020204030204" pitchFamily="34" charset="0"/>
              </a:rPr>
              <a:t>227 434 </a:t>
            </a:r>
            <a:r>
              <a:rPr lang="sv-SE" sz="1100" dirty="0">
                <a:latin typeface="Calibri" panose="020F0502020204030204" pitchFamily="34" charset="0"/>
                <a:cs typeface="Calibri" panose="020F0502020204030204" pitchFamily="34" charset="0"/>
              </a:rPr>
              <a:t>anmälda brott </a:t>
            </a:r>
          </a:p>
          <a:p>
            <a:endParaRPr lang="sv-SE" sz="1100" dirty="0">
              <a:solidFill>
                <a:srgbClr val="FF0000"/>
              </a:solidFill>
              <a:latin typeface="Calibri" panose="020F0502020204030204" pitchFamily="34" charset="0"/>
              <a:cs typeface="Calibri" panose="020F0502020204030204" pitchFamily="34" charset="0"/>
            </a:endParaRPr>
          </a:p>
          <a:p>
            <a:r>
              <a:rPr lang="sv-SE" sz="1100" dirty="0">
                <a:latin typeface="Calibri" panose="020F0502020204030204" pitchFamily="34" charset="0"/>
                <a:cs typeface="Calibri" panose="020F0502020204030204" pitchFamily="34" charset="0"/>
              </a:rPr>
              <a:t>Bedrägeribrotten totalt minskade med 5 procent i jämförelse med föregående månad. </a:t>
            </a:r>
          </a:p>
          <a:p>
            <a:endParaRPr lang="sv-SE" sz="1100" dirty="0">
              <a:latin typeface="Calibri" panose="020F0502020204030204" pitchFamily="34" charset="0"/>
              <a:cs typeface="Calibri" panose="020F0502020204030204" pitchFamily="34" charset="0"/>
            </a:endParaRPr>
          </a:p>
          <a:p>
            <a:r>
              <a:rPr lang="sv-SE" sz="1100" b="1" dirty="0">
                <a:latin typeface="Calibri" panose="020F0502020204030204" pitchFamily="34" charset="0"/>
                <a:cs typeface="Calibri" panose="020F0502020204030204" pitchFamily="34" charset="0"/>
              </a:rPr>
              <a:t>För helåret minskade antalet anmälda brott med 3 procent i jämförelse med 2023.</a:t>
            </a:r>
          </a:p>
          <a:p>
            <a:endParaRPr lang="sv-SE" sz="1100" dirty="0">
              <a:latin typeface="Calibri" panose="020F0502020204030204" pitchFamily="34" charset="0"/>
              <a:cs typeface="Calibri" panose="020F0502020204030204" pitchFamily="34" charset="0"/>
            </a:endParaRPr>
          </a:p>
          <a:p>
            <a:endParaRPr lang="sv-SE" sz="1100" dirty="0">
              <a:latin typeface="Calibri" panose="020F0502020204030204" pitchFamily="34" charset="0"/>
              <a:cs typeface="Calibri" panose="020F0502020204030204" pitchFamily="34" charset="0"/>
            </a:endParaRPr>
          </a:p>
          <a:p>
            <a:endParaRPr lang="sv-SE" sz="1100" dirty="0">
              <a:latin typeface="Calibri" panose="020F0502020204030204" pitchFamily="34" charset="0"/>
              <a:cs typeface="Calibri" panose="020F0502020204030204" pitchFamily="34" charset="0"/>
            </a:endParaRPr>
          </a:p>
        </p:txBody>
      </p:sp>
      <p:sp>
        <p:nvSpPr>
          <p:cNvPr id="10" name="textruta 9">
            <a:extLst>
              <a:ext uri="{FF2B5EF4-FFF2-40B4-BE49-F238E27FC236}">
                <a16:creationId xmlns:a16="http://schemas.microsoft.com/office/drawing/2014/main" id="{188D594C-BDDD-489D-B8A3-F54199BB8BB7}"/>
              </a:ext>
            </a:extLst>
          </p:cNvPr>
          <p:cNvSpPr txBox="1"/>
          <p:nvPr/>
        </p:nvSpPr>
        <p:spPr>
          <a:xfrm>
            <a:off x="138002" y="3815753"/>
            <a:ext cx="3744416" cy="1277273"/>
          </a:xfrm>
          <a:prstGeom prst="rect">
            <a:avLst/>
          </a:prstGeom>
          <a:noFill/>
        </p:spPr>
        <p:txBody>
          <a:bodyPr wrap="square" rtlCol="0">
            <a:spAutoFit/>
          </a:bodyPr>
          <a:lstStyle/>
          <a:p>
            <a:r>
              <a:rPr lang="sv-SE" sz="1100" dirty="0">
                <a:latin typeface="Calibri" panose="020F0502020204030204" pitchFamily="34" charset="0"/>
                <a:cs typeface="Calibri" panose="020F0502020204030204" pitchFamily="34" charset="0"/>
              </a:rPr>
              <a:t>Anmälda brott under december ökade inom kortbedrägerier utan det fysiska kortet men minskade i de flesta andra bedrägerityper. Störst minskning återfinns i investeringsbedrägerier, </a:t>
            </a:r>
            <a:r>
              <a:rPr lang="sv-SE" sz="1100" dirty="0" err="1">
                <a:latin typeface="Calibri" panose="020F0502020204030204" pitchFamily="34" charset="0"/>
                <a:cs typeface="Calibri" panose="020F0502020204030204" pitchFamily="34" charset="0"/>
              </a:rPr>
              <a:t>vishing</a:t>
            </a:r>
            <a:r>
              <a:rPr lang="sv-SE" sz="1100" dirty="0">
                <a:latin typeface="Calibri" panose="020F0502020204030204" pitchFamily="34" charset="0"/>
                <a:cs typeface="Calibri" panose="020F0502020204030204" pitchFamily="34" charset="0"/>
              </a:rPr>
              <a:t> och kortbedrägerier utan det fysiska kortet.</a:t>
            </a:r>
          </a:p>
          <a:p>
            <a:r>
              <a:rPr lang="sv-SE" sz="1100" dirty="0">
                <a:latin typeface="Calibri" panose="020F0502020204030204" pitchFamily="34" charset="0"/>
                <a:cs typeface="Calibri" panose="020F0502020204030204" pitchFamily="34" charset="0"/>
              </a:rPr>
              <a:t>Minskade gjorde också anmälda brott i dimensionen bedrägerier med internationell anknytning.</a:t>
            </a:r>
          </a:p>
        </p:txBody>
      </p:sp>
      <p:sp>
        <p:nvSpPr>
          <p:cNvPr id="17" name="textruta 16">
            <a:extLst>
              <a:ext uri="{FF2B5EF4-FFF2-40B4-BE49-F238E27FC236}">
                <a16:creationId xmlns:a16="http://schemas.microsoft.com/office/drawing/2014/main" id="{64054CDA-0E3B-41D0-A3B9-1F7527E6FF45}"/>
              </a:ext>
            </a:extLst>
          </p:cNvPr>
          <p:cNvSpPr txBox="1"/>
          <p:nvPr/>
        </p:nvSpPr>
        <p:spPr>
          <a:xfrm>
            <a:off x="5694754" y="3107640"/>
            <a:ext cx="1829574" cy="253916"/>
          </a:xfrm>
          <a:prstGeom prst="rect">
            <a:avLst/>
          </a:prstGeom>
          <a:solidFill>
            <a:schemeClr val="accent1">
              <a:lumMod val="60000"/>
              <a:lumOff val="40000"/>
            </a:schemeClr>
          </a:solidFill>
        </p:spPr>
        <p:txBody>
          <a:bodyPr wrap="square" rtlCol="0">
            <a:spAutoFit/>
          </a:bodyPr>
          <a:lstStyle/>
          <a:p>
            <a:r>
              <a:rPr lang="sv-SE" sz="1050" dirty="0"/>
              <a:t>Andelen av bedrägerityper </a:t>
            </a:r>
          </a:p>
        </p:txBody>
      </p:sp>
      <p:sp>
        <p:nvSpPr>
          <p:cNvPr id="11" name="textruta 10">
            <a:extLst>
              <a:ext uri="{FF2B5EF4-FFF2-40B4-BE49-F238E27FC236}">
                <a16:creationId xmlns:a16="http://schemas.microsoft.com/office/drawing/2014/main" id="{7A320130-AC1D-45AA-9A6E-84EFB7A040AC}"/>
              </a:ext>
            </a:extLst>
          </p:cNvPr>
          <p:cNvSpPr txBox="1"/>
          <p:nvPr/>
        </p:nvSpPr>
        <p:spPr>
          <a:xfrm>
            <a:off x="0" y="186526"/>
            <a:ext cx="1656184" cy="169277"/>
          </a:xfrm>
          <a:prstGeom prst="rect">
            <a:avLst/>
          </a:prstGeom>
          <a:noFill/>
        </p:spPr>
        <p:txBody>
          <a:bodyPr wrap="square" rtlCol="0">
            <a:spAutoFit/>
          </a:bodyPr>
          <a:lstStyle/>
          <a:p>
            <a:r>
              <a:rPr lang="sv-SE" sz="500" b="1" dirty="0"/>
              <a:t>NBC nationell </a:t>
            </a:r>
            <a:r>
              <a:rPr lang="sv-SE" sz="500" b="1" dirty="0" err="1"/>
              <a:t>lägesbild</a:t>
            </a:r>
            <a:r>
              <a:rPr lang="sv-SE" sz="500" b="1" dirty="0"/>
              <a:t> DECEMBER 2024</a:t>
            </a:r>
          </a:p>
        </p:txBody>
      </p:sp>
      <p:graphicFrame>
        <p:nvGraphicFramePr>
          <p:cNvPr id="13" name="Diagram 12">
            <a:extLst>
              <a:ext uri="{FF2B5EF4-FFF2-40B4-BE49-F238E27FC236}">
                <a16:creationId xmlns:a16="http://schemas.microsoft.com/office/drawing/2014/main" id="{050D08DD-D25D-4C3C-8F33-77DC533B776E}"/>
              </a:ext>
            </a:extLst>
          </p:cNvPr>
          <p:cNvGraphicFramePr>
            <a:graphicFrameLocks/>
          </p:cNvGraphicFramePr>
          <p:nvPr>
            <p:extLst>
              <p:ext uri="{D42A27DB-BD31-4B8C-83A1-F6EECF244321}">
                <p14:modId xmlns:p14="http://schemas.microsoft.com/office/powerpoint/2010/main" val="624091383"/>
              </p:ext>
            </p:extLst>
          </p:nvPr>
        </p:nvGraphicFramePr>
        <p:xfrm>
          <a:off x="107504" y="743336"/>
          <a:ext cx="5159837" cy="2471078"/>
        </p:xfrm>
        <a:graphic>
          <a:graphicData uri="http://schemas.openxmlformats.org/drawingml/2006/chart">
            <c:chart xmlns:c="http://schemas.openxmlformats.org/drawingml/2006/chart" xmlns:r="http://schemas.openxmlformats.org/officeDocument/2006/relationships" r:id="rId2"/>
          </a:graphicData>
        </a:graphic>
      </p:graphicFrame>
      <p:pic>
        <p:nvPicPr>
          <p:cNvPr id="3" name="Bildobjekt 2">
            <a:extLst>
              <a:ext uri="{FF2B5EF4-FFF2-40B4-BE49-F238E27FC236}">
                <a16:creationId xmlns:a16="http://schemas.microsoft.com/office/drawing/2014/main" id="{43BE2EAA-5173-4C52-9F8C-106511D68446}"/>
              </a:ext>
            </a:extLst>
          </p:cNvPr>
          <p:cNvPicPr>
            <a:picLocks noChangeAspect="1"/>
          </p:cNvPicPr>
          <p:nvPr/>
        </p:nvPicPr>
        <p:blipFill>
          <a:blip r:embed="rId3"/>
          <a:stretch>
            <a:fillRect/>
          </a:stretch>
        </p:blipFill>
        <p:spPr>
          <a:xfrm>
            <a:off x="4136709" y="3485242"/>
            <a:ext cx="4398037" cy="193829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979164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6" name="Rak koppling 5">
            <a:extLst>
              <a:ext uri="{FF2B5EF4-FFF2-40B4-BE49-F238E27FC236}">
                <a16:creationId xmlns:a16="http://schemas.microsoft.com/office/drawing/2014/main" id="{D3A6E0A8-8FF6-4637-ADA0-C48221BB3732}"/>
              </a:ext>
            </a:extLst>
          </p:cNvPr>
          <p:cNvCxnSpPr>
            <a:cxnSpLocks/>
          </p:cNvCxnSpPr>
          <p:nvPr/>
        </p:nvCxnSpPr>
        <p:spPr bwMode="auto">
          <a:xfrm>
            <a:off x="107504" y="337220"/>
            <a:ext cx="799288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1658C395-C67A-4B39-B33D-30063E017F1B}"/>
              </a:ext>
            </a:extLst>
          </p:cNvPr>
          <p:cNvSpPr txBox="1"/>
          <p:nvPr/>
        </p:nvSpPr>
        <p:spPr>
          <a:xfrm>
            <a:off x="2771800" y="65361"/>
            <a:ext cx="2664296" cy="307777"/>
          </a:xfrm>
          <a:prstGeom prst="rect">
            <a:avLst/>
          </a:prstGeom>
          <a:noFill/>
        </p:spPr>
        <p:txBody>
          <a:bodyPr wrap="square" rtlCol="0">
            <a:spAutoFit/>
          </a:bodyPr>
          <a:lstStyle/>
          <a:p>
            <a:pPr algn="ctr"/>
            <a:r>
              <a:rPr lang="sv-SE" sz="1400" b="1" dirty="0"/>
              <a:t>KORTBEDRÄGERIER-CNP</a:t>
            </a:r>
          </a:p>
        </p:txBody>
      </p:sp>
      <p:sp>
        <p:nvSpPr>
          <p:cNvPr id="19" name="textruta 18">
            <a:extLst>
              <a:ext uri="{FF2B5EF4-FFF2-40B4-BE49-F238E27FC236}">
                <a16:creationId xmlns:a16="http://schemas.microsoft.com/office/drawing/2014/main" id="{66320BB0-2555-4A4D-A91A-9C72A0FD103A}"/>
              </a:ext>
            </a:extLst>
          </p:cNvPr>
          <p:cNvSpPr txBox="1"/>
          <p:nvPr/>
        </p:nvSpPr>
        <p:spPr>
          <a:xfrm>
            <a:off x="171998" y="458194"/>
            <a:ext cx="2527794" cy="261610"/>
          </a:xfrm>
          <a:prstGeom prst="rect">
            <a:avLst/>
          </a:prstGeom>
          <a:solidFill>
            <a:schemeClr val="accent1">
              <a:lumMod val="60000"/>
              <a:lumOff val="40000"/>
            </a:schemeClr>
          </a:solidFill>
        </p:spPr>
        <p:txBody>
          <a:bodyPr wrap="square" rtlCol="0">
            <a:spAutoFit/>
          </a:bodyPr>
          <a:lstStyle/>
          <a:p>
            <a:r>
              <a:rPr lang="sv-SE" sz="1100" dirty="0"/>
              <a:t>Utvecklingen av kortbedrägerier CNP</a:t>
            </a:r>
          </a:p>
        </p:txBody>
      </p:sp>
      <p:sp>
        <p:nvSpPr>
          <p:cNvPr id="21" name="textruta 20">
            <a:extLst>
              <a:ext uri="{FF2B5EF4-FFF2-40B4-BE49-F238E27FC236}">
                <a16:creationId xmlns:a16="http://schemas.microsoft.com/office/drawing/2014/main" id="{D9DE049F-5F46-44A8-9F1B-2F2DBCFFFC67}"/>
              </a:ext>
            </a:extLst>
          </p:cNvPr>
          <p:cNvSpPr txBox="1"/>
          <p:nvPr/>
        </p:nvSpPr>
        <p:spPr>
          <a:xfrm>
            <a:off x="5690005" y="3001516"/>
            <a:ext cx="1762315" cy="261610"/>
          </a:xfrm>
          <a:prstGeom prst="rect">
            <a:avLst/>
          </a:prstGeom>
          <a:solidFill>
            <a:schemeClr val="accent1">
              <a:lumMod val="60000"/>
              <a:lumOff val="40000"/>
            </a:schemeClr>
          </a:solidFill>
        </p:spPr>
        <p:txBody>
          <a:bodyPr wrap="square" rtlCol="0">
            <a:spAutoFit/>
          </a:bodyPr>
          <a:lstStyle/>
          <a:p>
            <a:pPr algn="ctr"/>
            <a:r>
              <a:rPr lang="sv-SE" sz="1100" dirty="0"/>
              <a:t>Månadens siffror</a:t>
            </a:r>
          </a:p>
        </p:txBody>
      </p:sp>
      <p:sp>
        <p:nvSpPr>
          <p:cNvPr id="5" name="textruta 4">
            <a:extLst>
              <a:ext uri="{FF2B5EF4-FFF2-40B4-BE49-F238E27FC236}">
                <a16:creationId xmlns:a16="http://schemas.microsoft.com/office/drawing/2014/main" id="{4E6894B1-B838-4108-996B-EFA21C1C6D00}"/>
              </a:ext>
            </a:extLst>
          </p:cNvPr>
          <p:cNvSpPr txBox="1"/>
          <p:nvPr/>
        </p:nvSpPr>
        <p:spPr>
          <a:xfrm>
            <a:off x="5690005" y="697260"/>
            <a:ext cx="2736304" cy="2362185"/>
          </a:xfrm>
          <a:prstGeom prst="rect">
            <a:avLst/>
          </a:prstGeom>
          <a:noFill/>
        </p:spPr>
        <p:txBody>
          <a:bodyPr wrap="square" rtlCol="0">
            <a:spAutoFit/>
          </a:bodyPr>
          <a:lstStyle/>
          <a:p>
            <a:r>
              <a:rPr lang="sv-SE" sz="1050" b="1" u="sng" dirty="0">
                <a:latin typeface="Calibri" panose="020F0502020204030204" pitchFamily="34" charset="0"/>
                <a:cs typeface="Calibri" panose="020F0502020204030204" pitchFamily="34" charset="0"/>
              </a:rPr>
              <a:t>Totalt</a:t>
            </a:r>
            <a:r>
              <a:rPr lang="sv-SE" sz="1050" b="1" dirty="0">
                <a:latin typeface="Calibri" panose="020F0502020204030204" pitchFamily="34" charset="0"/>
                <a:cs typeface="Calibri" panose="020F0502020204030204" pitchFamily="34" charset="0"/>
              </a:rPr>
              <a:t> </a:t>
            </a:r>
            <a:r>
              <a:rPr lang="sv-SE" sz="1000" dirty="0">
                <a:latin typeface="Calibri" panose="020F0502020204030204" pitchFamily="34" charset="0"/>
                <a:cs typeface="Calibri" panose="020F0502020204030204" pitchFamily="34" charset="0"/>
              </a:rPr>
              <a:t>(jan-dec 2024) </a:t>
            </a:r>
            <a:endParaRPr lang="sv-SE" sz="1050" dirty="0">
              <a:latin typeface="Calibri" panose="020F0502020204030204" pitchFamily="34" charset="0"/>
              <a:cs typeface="Calibri" panose="020F0502020204030204" pitchFamily="34" charset="0"/>
            </a:endParaRPr>
          </a:p>
          <a:p>
            <a:endParaRPr lang="sv-SE" sz="900" b="1" dirty="0">
              <a:latin typeface="Calibri" panose="020F0502020204030204" pitchFamily="34" charset="0"/>
              <a:cs typeface="Calibri" panose="020F0502020204030204" pitchFamily="34" charset="0"/>
            </a:endParaRPr>
          </a:p>
          <a:p>
            <a:r>
              <a:rPr lang="sv-SE" sz="1050" b="1" dirty="0">
                <a:latin typeface="Calibri" panose="020F0502020204030204" pitchFamily="34" charset="0"/>
                <a:cs typeface="Calibri" panose="020F0502020204030204" pitchFamily="34" charset="0"/>
              </a:rPr>
              <a:t>85 380 </a:t>
            </a:r>
            <a:r>
              <a:rPr lang="sv-SE" sz="1100" dirty="0">
                <a:latin typeface="Calibri" panose="020F0502020204030204" pitchFamily="34" charset="0"/>
                <a:cs typeface="Calibri" panose="020F0502020204030204" pitchFamily="34" charset="0"/>
              </a:rPr>
              <a:t>anmälda brott</a:t>
            </a:r>
          </a:p>
          <a:p>
            <a:endParaRPr lang="sv-SE" sz="900" dirty="0">
              <a:latin typeface="Calibri" panose="020F0502020204030204" pitchFamily="34" charset="0"/>
              <a:cs typeface="Calibri" panose="020F0502020204030204" pitchFamily="34" charset="0"/>
            </a:endParaRPr>
          </a:p>
          <a:p>
            <a:r>
              <a:rPr lang="sv-SE" sz="1050" dirty="0">
                <a:latin typeface="Calibri" panose="020F0502020204030204" pitchFamily="34" charset="0"/>
                <a:cs typeface="Calibri" panose="020F0502020204030204" pitchFamily="34" charset="0"/>
              </a:rPr>
              <a:t>Under december ökade antalet anmälda kortbedrägeribrott utan det fysiska kortet med 11 procent i jämförelse med föregående månad.</a:t>
            </a:r>
          </a:p>
          <a:p>
            <a:r>
              <a:rPr lang="sv-SE" sz="1050" dirty="0">
                <a:latin typeface="Calibri" panose="020F0502020204030204" pitchFamily="34" charset="0"/>
                <a:cs typeface="Calibri" panose="020F0502020204030204" pitchFamily="34" charset="0"/>
              </a:rPr>
              <a:t>I jämförelse med december föregående år minskade kortbedrägerierna utan det fysiska kortet med 6 procent.</a:t>
            </a:r>
          </a:p>
          <a:p>
            <a:endParaRPr lang="sv-SE" sz="800" dirty="0">
              <a:latin typeface="Calibri" panose="020F0502020204030204" pitchFamily="34" charset="0"/>
              <a:cs typeface="Calibri" panose="020F0502020204030204" pitchFamily="34" charset="0"/>
            </a:endParaRPr>
          </a:p>
          <a:p>
            <a:r>
              <a:rPr lang="sv-SE" sz="1050" b="1" dirty="0">
                <a:latin typeface="Calibri" panose="020F0502020204030204" pitchFamily="34" charset="0"/>
                <a:cs typeface="Calibri" panose="020F0502020204030204" pitchFamily="34" charset="0"/>
              </a:rPr>
              <a:t>För helåret minskade antalet anmälda brott med 4 procent i jämförelse med 2023.</a:t>
            </a:r>
          </a:p>
        </p:txBody>
      </p:sp>
      <p:sp>
        <p:nvSpPr>
          <p:cNvPr id="12" name="textruta 11">
            <a:extLst>
              <a:ext uri="{FF2B5EF4-FFF2-40B4-BE49-F238E27FC236}">
                <a16:creationId xmlns:a16="http://schemas.microsoft.com/office/drawing/2014/main" id="{3FF6DB81-EB9D-4CC9-9318-D5A81AF12A75}"/>
              </a:ext>
            </a:extLst>
          </p:cNvPr>
          <p:cNvSpPr txBox="1"/>
          <p:nvPr/>
        </p:nvSpPr>
        <p:spPr>
          <a:xfrm>
            <a:off x="0" y="186526"/>
            <a:ext cx="1656184" cy="169277"/>
          </a:xfrm>
          <a:prstGeom prst="rect">
            <a:avLst/>
          </a:prstGeom>
          <a:noFill/>
        </p:spPr>
        <p:txBody>
          <a:bodyPr wrap="square" rtlCol="0">
            <a:spAutoFit/>
          </a:bodyPr>
          <a:lstStyle/>
          <a:p>
            <a:r>
              <a:rPr lang="sv-SE" sz="500" b="1" dirty="0"/>
              <a:t>NBC nationell </a:t>
            </a:r>
            <a:r>
              <a:rPr lang="sv-SE" sz="500" b="1" dirty="0" err="1"/>
              <a:t>lägesbild</a:t>
            </a:r>
            <a:r>
              <a:rPr lang="sv-SE" sz="500" b="1" dirty="0"/>
              <a:t> DECEMBER 2024</a:t>
            </a:r>
          </a:p>
        </p:txBody>
      </p:sp>
      <p:graphicFrame>
        <p:nvGraphicFramePr>
          <p:cNvPr id="11" name="Diagram 10">
            <a:extLst>
              <a:ext uri="{FF2B5EF4-FFF2-40B4-BE49-F238E27FC236}">
                <a16:creationId xmlns:a16="http://schemas.microsoft.com/office/drawing/2014/main" id="{3924FBFB-56D5-4653-B595-F98E787D17B3}"/>
              </a:ext>
            </a:extLst>
          </p:cNvPr>
          <p:cNvGraphicFramePr>
            <a:graphicFrameLocks/>
          </p:cNvGraphicFramePr>
          <p:nvPr>
            <p:extLst>
              <p:ext uri="{D42A27DB-BD31-4B8C-83A1-F6EECF244321}">
                <p14:modId xmlns:p14="http://schemas.microsoft.com/office/powerpoint/2010/main" val="3514517039"/>
              </p:ext>
            </p:extLst>
          </p:nvPr>
        </p:nvGraphicFramePr>
        <p:xfrm>
          <a:off x="160614" y="735741"/>
          <a:ext cx="5366387" cy="24097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Diagram 13">
            <a:extLst>
              <a:ext uri="{FF2B5EF4-FFF2-40B4-BE49-F238E27FC236}">
                <a16:creationId xmlns:a16="http://schemas.microsoft.com/office/drawing/2014/main" id="{1DEC6A7E-84CC-47E8-9220-71AED10D3752}"/>
              </a:ext>
            </a:extLst>
          </p:cNvPr>
          <p:cNvGraphicFramePr>
            <a:graphicFrameLocks/>
          </p:cNvGraphicFramePr>
          <p:nvPr>
            <p:extLst>
              <p:ext uri="{D42A27DB-BD31-4B8C-83A1-F6EECF244321}">
                <p14:modId xmlns:p14="http://schemas.microsoft.com/office/powerpoint/2010/main" val="3454369313"/>
              </p:ext>
            </p:extLst>
          </p:nvPr>
        </p:nvGraphicFramePr>
        <p:xfrm>
          <a:off x="5598914" y="3287481"/>
          <a:ext cx="3091073" cy="215950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ak koppling 5">
            <a:extLst>
              <a:ext uri="{FF2B5EF4-FFF2-40B4-BE49-F238E27FC236}">
                <a16:creationId xmlns:a16="http://schemas.microsoft.com/office/drawing/2014/main" id="{D3A6E0A8-8FF6-4637-ADA0-C48221BB3732}"/>
              </a:ext>
            </a:extLst>
          </p:cNvPr>
          <p:cNvCxnSpPr>
            <a:cxnSpLocks/>
          </p:cNvCxnSpPr>
          <p:nvPr/>
        </p:nvCxnSpPr>
        <p:spPr bwMode="auto">
          <a:xfrm>
            <a:off x="107504" y="337220"/>
            <a:ext cx="799288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1658C395-C67A-4B39-B33D-30063E017F1B}"/>
              </a:ext>
            </a:extLst>
          </p:cNvPr>
          <p:cNvSpPr txBox="1"/>
          <p:nvPr/>
        </p:nvSpPr>
        <p:spPr>
          <a:xfrm>
            <a:off x="2771800" y="65361"/>
            <a:ext cx="2664296" cy="307777"/>
          </a:xfrm>
          <a:prstGeom prst="rect">
            <a:avLst/>
          </a:prstGeom>
          <a:noFill/>
        </p:spPr>
        <p:txBody>
          <a:bodyPr wrap="square" rtlCol="0">
            <a:spAutoFit/>
          </a:bodyPr>
          <a:lstStyle/>
          <a:p>
            <a:pPr algn="ctr"/>
            <a:r>
              <a:rPr lang="sv-SE" sz="1400" b="1" dirty="0"/>
              <a:t>KORTBEDRÄGERIER-CP</a:t>
            </a:r>
          </a:p>
        </p:txBody>
      </p:sp>
      <p:sp>
        <p:nvSpPr>
          <p:cNvPr id="19" name="textruta 18">
            <a:extLst>
              <a:ext uri="{FF2B5EF4-FFF2-40B4-BE49-F238E27FC236}">
                <a16:creationId xmlns:a16="http://schemas.microsoft.com/office/drawing/2014/main" id="{66320BB0-2555-4A4D-A91A-9C72A0FD103A}"/>
              </a:ext>
            </a:extLst>
          </p:cNvPr>
          <p:cNvSpPr txBox="1"/>
          <p:nvPr/>
        </p:nvSpPr>
        <p:spPr>
          <a:xfrm>
            <a:off x="35496" y="458194"/>
            <a:ext cx="2527794" cy="261610"/>
          </a:xfrm>
          <a:prstGeom prst="rect">
            <a:avLst/>
          </a:prstGeom>
          <a:solidFill>
            <a:schemeClr val="accent1">
              <a:lumMod val="60000"/>
              <a:lumOff val="40000"/>
            </a:schemeClr>
          </a:solidFill>
        </p:spPr>
        <p:txBody>
          <a:bodyPr wrap="square" rtlCol="0">
            <a:spAutoFit/>
          </a:bodyPr>
          <a:lstStyle/>
          <a:p>
            <a:r>
              <a:rPr lang="sv-SE" sz="1100" dirty="0"/>
              <a:t>Utvecklingen av kortbedrägerier CP</a:t>
            </a:r>
          </a:p>
        </p:txBody>
      </p:sp>
      <p:sp>
        <p:nvSpPr>
          <p:cNvPr id="21" name="textruta 20">
            <a:extLst>
              <a:ext uri="{FF2B5EF4-FFF2-40B4-BE49-F238E27FC236}">
                <a16:creationId xmlns:a16="http://schemas.microsoft.com/office/drawing/2014/main" id="{D9DE049F-5F46-44A8-9F1B-2F2DBCFFFC67}"/>
              </a:ext>
            </a:extLst>
          </p:cNvPr>
          <p:cNvSpPr txBox="1"/>
          <p:nvPr/>
        </p:nvSpPr>
        <p:spPr>
          <a:xfrm>
            <a:off x="5580112" y="3086988"/>
            <a:ext cx="1762315" cy="261610"/>
          </a:xfrm>
          <a:prstGeom prst="rect">
            <a:avLst/>
          </a:prstGeom>
          <a:solidFill>
            <a:schemeClr val="accent1">
              <a:lumMod val="60000"/>
              <a:lumOff val="40000"/>
            </a:schemeClr>
          </a:solidFill>
        </p:spPr>
        <p:txBody>
          <a:bodyPr wrap="square" rtlCol="0">
            <a:spAutoFit/>
          </a:bodyPr>
          <a:lstStyle/>
          <a:p>
            <a:pPr algn="ctr"/>
            <a:r>
              <a:rPr lang="sv-SE" sz="1100" dirty="0"/>
              <a:t>Månadens siffror</a:t>
            </a:r>
          </a:p>
        </p:txBody>
      </p:sp>
      <p:sp>
        <p:nvSpPr>
          <p:cNvPr id="5" name="textruta 4">
            <a:extLst>
              <a:ext uri="{FF2B5EF4-FFF2-40B4-BE49-F238E27FC236}">
                <a16:creationId xmlns:a16="http://schemas.microsoft.com/office/drawing/2014/main" id="{4E6894B1-B838-4108-996B-EFA21C1C6D00}"/>
              </a:ext>
            </a:extLst>
          </p:cNvPr>
          <p:cNvSpPr txBox="1"/>
          <p:nvPr/>
        </p:nvSpPr>
        <p:spPr>
          <a:xfrm>
            <a:off x="5436096" y="918145"/>
            <a:ext cx="3130466" cy="2469907"/>
          </a:xfrm>
          <a:prstGeom prst="rect">
            <a:avLst/>
          </a:prstGeom>
          <a:noFill/>
        </p:spPr>
        <p:txBody>
          <a:bodyPr wrap="square" rtlCol="0">
            <a:spAutoFit/>
          </a:bodyPr>
          <a:lstStyle/>
          <a:p>
            <a:r>
              <a:rPr lang="sv-SE" sz="1050" b="1" u="sng" dirty="0">
                <a:latin typeface="Calibri" panose="020F0502020204030204" pitchFamily="34" charset="0"/>
                <a:cs typeface="Calibri" panose="020F0502020204030204" pitchFamily="34" charset="0"/>
              </a:rPr>
              <a:t>Totalt</a:t>
            </a:r>
            <a:r>
              <a:rPr lang="sv-SE" sz="1050" b="1" dirty="0">
                <a:latin typeface="Calibri" panose="020F0502020204030204" pitchFamily="34" charset="0"/>
                <a:cs typeface="Calibri" panose="020F0502020204030204" pitchFamily="34" charset="0"/>
              </a:rPr>
              <a:t> </a:t>
            </a:r>
            <a:r>
              <a:rPr lang="sv-SE" sz="1000" dirty="0">
                <a:latin typeface="Calibri" panose="020F0502020204030204" pitchFamily="34" charset="0"/>
                <a:cs typeface="Calibri" panose="020F0502020204030204" pitchFamily="34" charset="0"/>
              </a:rPr>
              <a:t>(jan-dec 2024) </a:t>
            </a:r>
            <a:endParaRPr lang="sv-SE" sz="1050" dirty="0">
              <a:latin typeface="Calibri" panose="020F0502020204030204" pitchFamily="34" charset="0"/>
              <a:cs typeface="Calibri" panose="020F0502020204030204" pitchFamily="34" charset="0"/>
            </a:endParaRPr>
          </a:p>
          <a:p>
            <a:r>
              <a:rPr lang="sv-SE" sz="1050" b="1" dirty="0">
                <a:latin typeface="Calibri" panose="020F0502020204030204" pitchFamily="34" charset="0"/>
                <a:cs typeface="Calibri" panose="020F0502020204030204" pitchFamily="34" charset="0"/>
              </a:rPr>
              <a:t>11 308 </a:t>
            </a:r>
            <a:r>
              <a:rPr lang="sv-SE" sz="1100" dirty="0">
                <a:latin typeface="Calibri" panose="020F0502020204030204" pitchFamily="34" charset="0"/>
                <a:cs typeface="Calibri" panose="020F0502020204030204" pitchFamily="34" charset="0"/>
              </a:rPr>
              <a:t>anmälda brott </a:t>
            </a:r>
          </a:p>
          <a:p>
            <a:endParaRPr lang="sv-SE" sz="1100" dirty="0">
              <a:latin typeface="Calibri" panose="020F0502020204030204" pitchFamily="34" charset="0"/>
              <a:cs typeface="Calibri" panose="020F0502020204030204" pitchFamily="34" charset="0"/>
            </a:endParaRPr>
          </a:p>
          <a:p>
            <a:r>
              <a:rPr lang="sv-SE" sz="1100" dirty="0">
                <a:latin typeface="Calibri" panose="020F0502020204030204" pitchFamily="34" charset="0"/>
                <a:cs typeface="Calibri" panose="020F0502020204030204" pitchFamily="34" charset="0"/>
              </a:rPr>
              <a:t>Anmälda kortbedrägerier med fysiskt kort minskade med 3 procent i jämförelse med föregående månad.</a:t>
            </a:r>
          </a:p>
          <a:p>
            <a:r>
              <a:rPr lang="sv-SE" sz="1100" dirty="0">
                <a:latin typeface="Calibri" panose="020F0502020204030204" pitchFamily="34" charset="0"/>
                <a:cs typeface="Calibri" panose="020F0502020204030204" pitchFamily="34" charset="0"/>
              </a:rPr>
              <a:t>I jämförelse med december föregående år minskade kortbedrägerier med fysiskt kort med </a:t>
            </a:r>
            <a:br>
              <a:rPr lang="sv-SE" sz="1100" dirty="0">
                <a:latin typeface="Calibri" panose="020F0502020204030204" pitchFamily="34" charset="0"/>
                <a:cs typeface="Calibri" panose="020F0502020204030204" pitchFamily="34" charset="0"/>
              </a:rPr>
            </a:br>
            <a:r>
              <a:rPr lang="sv-SE" sz="1100" dirty="0">
                <a:latin typeface="Calibri" panose="020F0502020204030204" pitchFamily="34" charset="0"/>
                <a:cs typeface="Calibri" panose="020F0502020204030204" pitchFamily="34" charset="0"/>
              </a:rPr>
              <a:t>17 procent.</a:t>
            </a:r>
          </a:p>
          <a:p>
            <a:endParaRPr lang="sv-SE" sz="1100" dirty="0">
              <a:latin typeface="Calibri" panose="020F0502020204030204" pitchFamily="34" charset="0"/>
              <a:cs typeface="Calibri" panose="020F0502020204030204" pitchFamily="34" charset="0"/>
            </a:endParaRPr>
          </a:p>
          <a:p>
            <a:r>
              <a:rPr lang="sv-SE" sz="1100" b="1" dirty="0">
                <a:latin typeface="Calibri" panose="020F0502020204030204" pitchFamily="34" charset="0"/>
                <a:cs typeface="Calibri" panose="020F0502020204030204" pitchFamily="34" charset="0"/>
              </a:rPr>
              <a:t>För helåret minskade antalet anmälda brott med 17 procent i jämförelse med 2023.</a:t>
            </a:r>
          </a:p>
          <a:p>
            <a:endParaRPr lang="sv-SE" sz="1200" dirty="0">
              <a:latin typeface="Calibri" panose="020F0502020204030204" pitchFamily="34" charset="0"/>
              <a:cs typeface="Calibri" panose="020F0502020204030204" pitchFamily="34" charset="0"/>
            </a:endParaRPr>
          </a:p>
          <a:p>
            <a:endParaRPr lang="sv-SE" sz="1100" dirty="0">
              <a:latin typeface="Calibri" panose="020F0502020204030204" pitchFamily="34" charset="0"/>
              <a:cs typeface="Calibri" panose="020F0502020204030204" pitchFamily="34" charset="0"/>
            </a:endParaRPr>
          </a:p>
        </p:txBody>
      </p:sp>
      <p:sp>
        <p:nvSpPr>
          <p:cNvPr id="10" name="textruta 9">
            <a:extLst>
              <a:ext uri="{FF2B5EF4-FFF2-40B4-BE49-F238E27FC236}">
                <a16:creationId xmlns:a16="http://schemas.microsoft.com/office/drawing/2014/main" id="{72616F7B-A01D-45A7-9054-2DB3EE87C168}"/>
              </a:ext>
            </a:extLst>
          </p:cNvPr>
          <p:cNvSpPr txBox="1"/>
          <p:nvPr/>
        </p:nvSpPr>
        <p:spPr>
          <a:xfrm>
            <a:off x="0" y="186526"/>
            <a:ext cx="1656184" cy="169277"/>
          </a:xfrm>
          <a:prstGeom prst="rect">
            <a:avLst/>
          </a:prstGeom>
          <a:noFill/>
        </p:spPr>
        <p:txBody>
          <a:bodyPr wrap="square" rtlCol="0">
            <a:spAutoFit/>
          </a:bodyPr>
          <a:lstStyle/>
          <a:p>
            <a:r>
              <a:rPr lang="sv-SE" sz="500" b="1" dirty="0"/>
              <a:t>NBC nationell </a:t>
            </a:r>
            <a:r>
              <a:rPr lang="sv-SE" sz="500" b="1" dirty="0" err="1"/>
              <a:t>lägesbild</a:t>
            </a:r>
            <a:r>
              <a:rPr lang="sv-SE" sz="500" b="1" dirty="0"/>
              <a:t> DECEMBER 2024</a:t>
            </a:r>
          </a:p>
        </p:txBody>
      </p:sp>
      <p:graphicFrame>
        <p:nvGraphicFramePr>
          <p:cNvPr id="11" name="Diagram 10">
            <a:extLst>
              <a:ext uri="{FF2B5EF4-FFF2-40B4-BE49-F238E27FC236}">
                <a16:creationId xmlns:a16="http://schemas.microsoft.com/office/drawing/2014/main" id="{4B3BFE81-9EC3-4C5D-A371-4D0FADB2A699}"/>
              </a:ext>
            </a:extLst>
          </p:cNvPr>
          <p:cNvGraphicFramePr>
            <a:graphicFrameLocks/>
          </p:cNvGraphicFramePr>
          <p:nvPr>
            <p:extLst>
              <p:ext uri="{D42A27DB-BD31-4B8C-83A1-F6EECF244321}">
                <p14:modId xmlns:p14="http://schemas.microsoft.com/office/powerpoint/2010/main" val="3089589943"/>
              </p:ext>
            </p:extLst>
          </p:nvPr>
        </p:nvGraphicFramePr>
        <p:xfrm>
          <a:off x="35496" y="783486"/>
          <a:ext cx="5328592" cy="2565097"/>
        </p:xfrm>
        <a:graphic>
          <a:graphicData uri="http://schemas.openxmlformats.org/drawingml/2006/chart">
            <c:chart xmlns:c="http://schemas.openxmlformats.org/drawingml/2006/chart" xmlns:r="http://schemas.openxmlformats.org/officeDocument/2006/relationships" r:id="rId2"/>
          </a:graphicData>
        </a:graphic>
      </p:graphicFrame>
      <p:pic>
        <p:nvPicPr>
          <p:cNvPr id="2" name="Bildobjekt 1">
            <a:extLst>
              <a:ext uri="{FF2B5EF4-FFF2-40B4-BE49-F238E27FC236}">
                <a16:creationId xmlns:a16="http://schemas.microsoft.com/office/drawing/2014/main" id="{B1DEEBD1-5B21-44C7-A959-CE524E552F99}"/>
              </a:ext>
            </a:extLst>
          </p:cNvPr>
          <p:cNvPicPr>
            <a:picLocks noChangeAspect="1"/>
          </p:cNvPicPr>
          <p:nvPr/>
        </p:nvPicPr>
        <p:blipFill>
          <a:blip r:embed="rId3"/>
          <a:stretch>
            <a:fillRect/>
          </a:stretch>
        </p:blipFill>
        <p:spPr>
          <a:xfrm>
            <a:off x="5326202" y="3472865"/>
            <a:ext cx="3240360" cy="2022252"/>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970203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ak koppling 5">
            <a:extLst>
              <a:ext uri="{FF2B5EF4-FFF2-40B4-BE49-F238E27FC236}">
                <a16:creationId xmlns:a16="http://schemas.microsoft.com/office/drawing/2014/main" id="{D3A6E0A8-8FF6-4637-ADA0-C48221BB3732}"/>
              </a:ext>
            </a:extLst>
          </p:cNvPr>
          <p:cNvCxnSpPr>
            <a:cxnSpLocks/>
          </p:cNvCxnSpPr>
          <p:nvPr/>
        </p:nvCxnSpPr>
        <p:spPr bwMode="auto">
          <a:xfrm>
            <a:off x="107504" y="337220"/>
            <a:ext cx="799288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extruta 1">
            <a:extLst>
              <a:ext uri="{FF2B5EF4-FFF2-40B4-BE49-F238E27FC236}">
                <a16:creationId xmlns:a16="http://schemas.microsoft.com/office/drawing/2014/main" id="{13D6323E-7FB3-476E-BB33-EAF91DC0E099}"/>
              </a:ext>
            </a:extLst>
          </p:cNvPr>
          <p:cNvSpPr txBox="1"/>
          <p:nvPr/>
        </p:nvSpPr>
        <p:spPr>
          <a:xfrm>
            <a:off x="3108051" y="93406"/>
            <a:ext cx="2304256" cy="307777"/>
          </a:xfrm>
          <a:prstGeom prst="rect">
            <a:avLst/>
          </a:prstGeom>
          <a:noFill/>
        </p:spPr>
        <p:txBody>
          <a:bodyPr wrap="square" rtlCol="0">
            <a:spAutoFit/>
          </a:bodyPr>
          <a:lstStyle/>
          <a:p>
            <a:r>
              <a:rPr lang="sv-SE" sz="1400" b="1" dirty="0"/>
              <a:t>ANNONSBEDRÄGERIER</a:t>
            </a:r>
          </a:p>
        </p:txBody>
      </p:sp>
      <p:sp>
        <p:nvSpPr>
          <p:cNvPr id="8" name="textruta 7">
            <a:extLst>
              <a:ext uri="{FF2B5EF4-FFF2-40B4-BE49-F238E27FC236}">
                <a16:creationId xmlns:a16="http://schemas.microsoft.com/office/drawing/2014/main" id="{722012C9-A45A-4615-9852-BC81E9BC621B}"/>
              </a:ext>
            </a:extLst>
          </p:cNvPr>
          <p:cNvSpPr txBox="1"/>
          <p:nvPr/>
        </p:nvSpPr>
        <p:spPr>
          <a:xfrm>
            <a:off x="107504" y="439853"/>
            <a:ext cx="2527794" cy="261610"/>
          </a:xfrm>
          <a:prstGeom prst="rect">
            <a:avLst/>
          </a:prstGeom>
          <a:solidFill>
            <a:schemeClr val="accent1">
              <a:lumMod val="60000"/>
              <a:lumOff val="40000"/>
            </a:schemeClr>
          </a:solidFill>
        </p:spPr>
        <p:txBody>
          <a:bodyPr wrap="square" rtlCol="0">
            <a:spAutoFit/>
          </a:bodyPr>
          <a:lstStyle/>
          <a:p>
            <a:r>
              <a:rPr lang="sv-SE" sz="1100" dirty="0"/>
              <a:t>Utvecklingen av annonsbedrägerier </a:t>
            </a:r>
          </a:p>
        </p:txBody>
      </p:sp>
      <p:sp>
        <p:nvSpPr>
          <p:cNvPr id="10" name="textruta 9">
            <a:extLst>
              <a:ext uri="{FF2B5EF4-FFF2-40B4-BE49-F238E27FC236}">
                <a16:creationId xmlns:a16="http://schemas.microsoft.com/office/drawing/2014/main" id="{47107126-F99B-4E9B-BF57-2B7805679AA1}"/>
              </a:ext>
            </a:extLst>
          </p:cNvPr>
          <p:cNvSpPr txBox="1"/>
          <p:nvPr/>
        </p:nvSpPr>
        <p:spPr>
          <a:xfrm>
            <a:off x="6269509" y="3145532"/>
            <a:ext cx="1614859" cy="261610"/>
          </a:xfrm>
          <a:prstGeom prst="rect">
            <a:avLst/>
          </a:prstGeom>
          <a:solidFill>
            <a:schemeClr val="accent1">
              <a:lumMod val="60000"/>
              <a:lumOff val="40000"/>
            </a:schemeClr>
          </a:solidFill>
        </p:spPr>
        <p:txBody>
          <a:bodyPr wrap="square" rtlCol="0">
            <a:spAutoFit/>
          </a:bodyPr>
          <a:lstStyle/>
          <a:p>
            <a:pPr algn="ctr"/>
            <a:r>
              <a:rPr lang="sv-SE" sz="1100" dirty="0"/>
              <a:t>Månadens siffror</a:t>
            </a:r>
          </a:p>
        </p:txBody>
      </p:sp>
      <p:sp>
        <p:nvSpPr>
          <p:cNvPr id="15" name="textruta 14">
            <a:extLst>
              <a:ext uri="{FF2B5EF4-FFF2-40B4-BE49-F238E27FC236}">
                <a16:creationId xmlns:a16="http://schemas.microsoft.com/office/drawing/2014/main" id="{357CE6D5-E9B9-45CE-806C-B9D430D85872}"/>
              </a:ext>
            </a:extLst>
          </p:cNvPr>
          <p:cNvSpPr txBox="1"/>
          <p:nvPr/>
        </p:nvSpPr>
        <p:spPr>
          <a:xfrm>
            <a:off x="5580112" y="769268"/>
            <a:ext cx="2880320" cy="2585323"/>
          </a:xfrm>
          <a:prstGeom prst="rect">
            <a:avLst/>
          </a:prstGeom>
          <a:noFill/>
        </p:spPr>
        <p:txBody>
          <a:bodyPr wrap="square" rtlCol="0">
            <a:spAutoFit/>
          </a:bodyPr>
          <a:lstStyle/>
          <a:p>
            <a:r>
              <a:rPr lang="sv-SE" sz="1050" b="1" u="sng" dirty="0">
                <a:latin typeface="Calibri" panose="020F0502020204030204" pitchFamily="34" charset="0"/>
                <a:cs typeface="Calibri" panose="020F0502020204030204" pitchFamily="34" charset="0"/>
              </a:rPr>
              <a:t>Totalt  </a:t>
            </a:r>
            <a:r>
              <a:rPr lang="sv-SE" sz="900" dirty="0">
                <a:latin typeface="Calibri" panose="020F0502020204030204" pitchFamily="34" charset="0"/>
                <a:cs typeface="Calibri" panose="020F0502020204030204" pitchFamily="34" charset="0"/>
              </a:rPr>
              <a:t>(jan-dec 2024) </a:t>
            </a:r>
          </a:p>
          <a:p>
            <a:endParaRPr lang="sv-SE" sz="900" dirty="0">
              <a:latin typeface="Calibri" panose="020F0502020204030204" pitchFamily="34" charset="0"/>
              <a:cs typeface="Calibri" panose="020F0502020204030204" pitchFamily="34" charset="0"/>
            </a:endParaRPr>
          </a:p>
          <a:p>
            <a:r>
              <a:rPr lang="sv-SE" sz="1100" b="1" dirty="0">
                <a:latin typeface="Calibri" panose="020F0502020204030204" pitchFamily="34" charset="0"/>
                <a:cs typeface="Calibri" panose="020F0502020204030204" pitchFamily="34" charset="0"/>
              </a:rPr>
              <a:t>24 813 </a:t>
            </a:r>
            <a:r>
              <a:rPr lang="sv-SE" sz="1100" dirty="0">
                <a:latin typeface="Calibri" panose="020F0502020204030204" pitchFamily="34" charset="0"/>
                <a:cs typeface="Calibri" panose="020F0502020204030204" pitchFamily="34" charset="0"/>
              </a:rPr>
              <a:t>anmälda</a:t>
            </a:r>
            <a:r>
              <a:rPr lang="sv-SE" sz="1100" b="1" dirty="0">
                <a:latin typeface="Calibri" panose="020F0502020204030204" pitchFamily="34" charset="0"/>
                <a:cs typeface="Calibri" panose="020F0502020204030204" pitchFamily="34" charset="0"/>
              </a:rPr>
              <a:t> </a:t>
            </a:r>
            <a:r>
              <a:rPr lang="sv-SE" sz="1100" dirty="0">
                <a:latin typeface="Calibri" panose="020F0502020204030204" pitchFamily="34" charset="0"/>
                <a:cs typeface="Calibri" panose="020F0502020204030204" pitchFamily="34" charset="0"/>
              </a:rPr>
              <a:t>brott  </a:t>
            </a:r>
          </a:p>
          <a:p>
            <a:endParaRPr lang="sv-SE" sz="1000" dirty="0">
              <a:latin typeface="Calibri" panose="020F0502020204030204" pitchFamily="34" charset="0"/>
              <a:cs typeface="Calibri" panose="020F0502020204030204" pitchFamily="34" charset="0"/>
            </a:endParaRPr>
          </a:p>
          <a:p>
            <a:r>
              <a:rPr lang="sv-SE" sz="1100" dirty="0">
                <a:latin typeface="Calibri" panose="020F0502020204030204" pitchFamily="34" charset="0"/>
                <a:cs typeface="Calibri" panose="020F0502020204030204" pitchFamily="34" charset="0"/>
              </a:rPr>
              <a:t>Anmälda annonsbedrägerier ökade under december med 3 procent i jämförelse med föregående månad.</a:t>
            </a:r>
          </a:p>
          <a:p>
            <a:endParaRPr lang="sv-SE" sz="1000" dirty="0">
              <a:latin typeface="Calibri" panose="020F0502020204030204" pitchFamily="34" charset="0"/>
              <a:cs typeface="Calibri" panose="020F0502020204030204" pitchFamily="34" charset="0"/>
            </a:endParaRPr>
          </a:p>
          <a:p>
            <a:r>
              <a:rPr lang="sv-SE" sz="1100" dirty="0">
                <a:latin typeface="Calibri" panose="020F0502020204030204" pitchFamily="34" charset="0"/>
                <a:cs typeface="Calibri" panose="020F0502020204030204" pitchFamily="34" charset="0"/>
              </a:rPr>
              <a:t>I jämförelse med december föregående år minskade antal anmälda annonsbedrägerier med 2 procent. </a:t>
            </a:r>
          </a:p>
          <a:p>
            <a:br>
              <a:rPr lang="sv-SE" sz="1100" dirty="0">
                <a:latin typeface="Calibri" panose="020F0502020204030204" pitchFamily="34" charset="0"/>
                <a:cs typeface="Calibri" panose="020F0502020204030204" pitchFamily="34" charset="0"/>
              </a:rPr>
            </a:br>
            <a:r>
              <a:rPr lang="sv-SE" sz="1100" b="1" dirty="0">
                <a:latin typeface="Calibri" panose="020F0502020204030204" pitchFamily="34" charset="0"/>
                <a:cs typeface="Calibri" panose="020F0502020204030204" pitchFamily="34" charset="0"/>
              </a:rPr>
              <a:t>För helåret minskade antalet anmälda brott med 9 procent i jämförelse med 2023.</a:t>
            </a:r>
          </a:p>
          <a:p>
            <a:endParaRPr lang="sv-SE" sz="1050" dirty="0">
              <a:solidFill>
                <a:srgbClr val="FF0000"/>
              </a:solidFill>
              <a:latin typeface="Calibri" panose="020F0502020204030204" pitchFamily="34" charset="0"/>
              <a:cs typeface="Calibri" panose="020F0502020204030204" pitchFamily="34" charset="0"/>
            </a:endParaRPr>
          </a:p>
        </p:txBody>
      </p:sp>
      <p:sp>
        <p:nvSpPr>
          <p:cNvPr id="13" name="textruta 12">
            <a:extLst>
              <a:ext uri="{FF2B5EF4-FFF2-40B4-BE49-F238E27FC236}">
                <a16:creationId xmlns:a16="http://schemas.microsoft.com/office/drawing/2014/main" id="{2083287B-4D48-47E1-AFFB-94B7D9BC3039}"/>
              </a:ext>
            </a:extLst>
          </p:cNvPr>
          <p:cNvSpPr txBox="1"/>
          <p:nvPr/>
        </p:nvSpPr>
        <p:spPr>
          <a:xfrm>
            <a:off x="0" y="186526"/>
            <a:ext cx="1656184" cy="169277"/>
          </a:xfrm>
          <a:prstGeom prst="rect">
            <a:avLst/>
          </a:prstGeom>
          <a:noFill/>
        </p:spPr>
        <p:txBody>
          <a:bodyPr wrap="square" rtlCol="0">
            <a:spAutoFit/>
          </a:bodyPr>
          <a:lstStyle/>
          <a:p>
            <a:r>
              <a:rPr lang="sv-SE" sz="500" b="1" dirty="0"/>
              <a:t>NBC nationell </a:t>
            </a:r>
            <a:r>
              <a:rPr lang="sv-SE" sz="500" b="1" dirty="0" err="1"/>
              <a:t>lägesbild</a:t>
            </a:r>
            <a:r>
              <a:rPr lang="sv-SE" sz="500" b="1" dirty="0"/>
              <a:t> DECEMBER 2024</a:t>
            </a:r>
          </a:p>
        </p:txBody>
      </p:sp>
      <p:graphicFrame>
        <p:nvGraphicFramePr>
          <p:cNvPr id="11" name="Diagram 10">
            <a:extLst>
              <a:ext uri="{FF2B5EF4-FFF2-40B4-BE49-F238E27FC236}">
                <a16:creationId xmlns:a16="http://schemas.microsoft.com/office/drawing/2014/main" id="{2E5769AB-FEF5-437A-B01E-6879677DC9FD}"/>
              </a:ext>
            </a:extLst>
          </p:cNvPr>
          <p:cNvGraphicFramePr>
            <a:graphicFrameLocks/>
          </p:cNvGraphicFramePr>
          <p:nvPr>
            <p:extLst>
              <p:ext uri="{D42A27DB-BD31-4B8C-83A1-F6EECF244321}">
                <p14:modId xmlns:p14="http://schemas.microsoft.com/office/powerpoint/2010/main" val="1581577986"/>
              </p:ext>
            </p:extLst>
          </p:nvPr>
        </p:nvGraphicFramePr>
        <p:xfrm>
          <a:off x="103922" y="765637"/>
          <a:ext cx="5308384" cy="25106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a:extLst>
              <a:ext uri="{FF2B5EF4-FFF2-40B4-BE49-F238E27FC236}">
                <a16:creationId xmlns:a16="http://schemas.microsoft.com/office/drawing/2014/main" id="{42F8ABD0-7382-4677-8D25-6E6CC484CB09}"/>
              </a:ext>
            </a:extLst>
          </p:cNvPr>
          <p:cNvGraphicFramePr>
            <a:graphicFrameLocks/>
          </p:cNvGraphicFramePr>
          <p:nvPr>
            <p:extLst>
              <p:ext uri="{D42A27DB-BD31-4B8C-83A1-F6EECF244321}">
                <p14:modId xmlns:p14="http://schemas.microsoft.com/office/powerpoint/2010/main" val="878945445"/>
              </p:ext>
            </p:extLst>
          </p:nvPr>
        </p:nvGraphicFramePr>
        <p:xfrm>
          <a:off x="5292080" y="3481986"/>
          <a:ext cx="3312368" cy="1962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5417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ak koppling 5">
            <a:extLst>
              <a:ext uri="{FF2B5EF4-FFF2-40B4-BE49-F238E27FC236}">
                <a16:creationId xmlns:a16="http://schemas.microsoft.com/office/drawing/2014/main" id="{D3A6E0A8-8FF6-4637-ADA0-C48221BB3732}"/>
              </a:ext>
            </a:extLst>
          </p:cNvPr>
          <p:cNvCxnSpPr>
            <a:cxnSpLocks/>
          </p:cNvCxnSpPr>
          <p:nvPr/>
        </p:nvCxnSpPr>
        <p:spPr bwMode="auto">
          <a:xfrm>
            <a:off x="107504" y="337220"/>
            <a:ext cx="799288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8AC15F24-43DA-4AE5-8342-091102B234CF}"/>
              </a:ext>
            </a:extLst>
          </p:cNvPr>
          <p:cNvSpPr txBox="1"/>
          <p:nvPr/>
        </p:nvSpPr>
        <p:spPr>
          <a:xfrm>
            <a:off x="3131840" y="58123"/>
            <a:ext cx="2592288" cy="307777"/>
          </a:xfrm>
          <a:prstGeom prst="rect">
            <a:avLst/>
          </a:prstGeom>
          <a:noFill/>
        </p:spPr>
        <p:txBody>
          <a:bodyPr wrap="square" rtlCol="0">
            <a:spAutoFit/>
          </a:bodyPr>
          <a:lstStyle/>
          <a:p>
            <a:r>
              <a:rPr lang="sv-SE" sz="1400" b="1" dirty="0"/>
              <a:t>FAKTURABEDRÄGERIER</a:t>
            </a:r>
          </a:p>
        </p:txBody>
      </p:sp>
      <p:sp>
        <p:nvSpPr>
          <p:cNvPr id="11" name="textruta 10">
            <a:extLst>
              <a:ext uri="{FF2B5EF4-FFF2-40B4-BE49-F238E27FC236}">
                <a16:creationId xmlns:a16="http://schemas.microsoft.com/office/drawing/2014/main" id="{84F17219-BC44-4DCF-8214-81673431D93F}"/>
              </a:ext>
            </a:extLst>
          </p:cNvPr>
          <p:cNvSpPr txBox="1"/>
          <p:nvPr/>
        </p:nvSpPr>
        <p:spPr>
          <a:xfrm>
            <a:off x="113750" y="426433"/>
            <a:ext cx="2664297" cy="261610"/>
          </a:xfrm>
          <a:prstGeom prst="rect">
            <a:avLst/>
          </a:prstGeom>
          <a:solidFill>
            <a:schemeClr val="accent1">
              <a:lumMod val="60000"/>
              <a:lumOff val="40000"/>
            </a:schemeClr>
          </a:solidFill>
        </p:spPr>
        <p:txBody>
          <a:bodyPr wrap="square" rtlCol="0">
            <a:spAutoFit/>
          </a:bodyPr>
          <a:lstStyle/>
          <a:p>
            <a:r>
              <a:rPr lang="sv-SE" sz="1100" dirty="0"/>
              <a:t>Utvecklingen av fakturabedrägerier</a:t>
            </a:r>
          </a:p>
        </p:txBody>
      </p:sp>
      <p:sp>
        <p:nvSpPr>
          <p:cNvPr id="12" name="textruta 11">
            <a:extLst>
              <a:ext uri="{FF2B5EF4-FFF2-40B4-BE49-F238E27FC236}">
                <a16:creationId xmlns:a16="http://schemas.microsoft.com/office/drawing/2014/main" id="{B803E344-C4C8-4A74-8F49-AC24CDA3A968}"/>
              </a:ext>
            </a:extLst>
          </p:cNvPr>
          <p:cNvSpPr txBox="1"/>
          <p:nvPr/>
        </p:nvSpPr>
        <p:spPr>
          <a:xfrm>
            <a:off x="5652120" y="3243962"/>
            <a:ext cx="1614859" cy="261610"/>
          </a:xfrm>
          <a:prstGeom prst="rect">
            <a:avLst/>
          </a:prstGeom>
          <a:solidFill>
            <a:schemeClr val="accent1">
              <a:lumMod val="60000"/>
              <a:lumOff val="40000"/>
            </a:schemeClr>
          </a:solidFill>
        </p:spPr>
        <p:txBody>
          <a:bodyPr wrap="square" rtlCol="0">
            <a:spAutoFit/>
          </a:bodyPr>
          <a:lstStyle/>
          <a:p>
            <a:pPr algn="ctr"/>
            <a:r>
              <a:rPr lang="sv-SE" sz="1100" dirty="0"/>
              <a:t>Månadens siffror</a:t>
            </a:r>
          </a:p>
        </p:txBody>
      </p:sp>
      <p:sp>
        <p:nvSpPr>
          <p:cNvPr id="14" name="textruta 13">
            <a:extLst>
              <a:ext uri="{FF2B5EF4-FFF2-40B4-BE49-F238E27FC236}">
                <a16:creationId xmlns:a16="http://schemas.microsoft.com/office/drawing/2014/main" id="{2A4F3B82-4E21-4278-972E-ECE951267A79}"/>
              </a:ext>
            </a:extLst>
          </p:cNvPr>
          <p:cNvSpPr txBox="1"/>
          <p:nvPr/>
        </p:nvSpPr>
        <p:spPr>
          <a:xfrm>
            <a:off x="5508104" y="739100"/>
            <a:ext cx="2952328" cy="2446824"/>
          </a:xfrm>
          <a:prstGeom prst="rect">
            <a:avLst/>
          </a:prstGeom>
          <a:noFill/>
        </p:spPr>
        <p:txBody>
          <a:bodyPr wrap="square" rtlCol="0">
            <a:spAutoFit/>
          </a:bodyPr>
          <a:lstStyle/>
          <a:p>
            <a:r>
              <a:rPr lang="sv-SE" sz="1050" b="1" u="sng" dirty="0">
                <a:latin typeface="Calibri" panose="020F0502020204030204" pitchFamily="34" charset="0"/>
                <a:cs typeface="Calibri" panose="020F0502020204030204" pitchFamily="34" charset="0"/>
              </a:rPr>
              <a:t>Totalt</a:t>
            </a:r>
            <a:r>
              <a:rPr lang="sv-SE" sz="1050" b="1" dirty="0">
                <a:latin typeface="Calibri" panose="020F0502020204030204" pitchFamily="34" charset="0"/>
                <a:cs typeface="Calibri" panose="020F0502020204030204" pitchFamily="34" charset="0"/>
              </a:rPr>
              <a:t>  </a:t>
            </a:r>
            <a:r>
              <a:rPr lang="sv-SE" sz="1050" dirty="0">
                <a:latin typeface="Calibri" panose="020F0502020204030204" pitchFamily="34" charset="0"/>
                <a:cs typeface="Calibri" panose="020F0502020204030204" pitchFamily="34" charset="0"/>
              </a:rPr>
              <a:t>(jan-dec 2024)</a:t>
            </a:r>
          </a:p>
          <a:p>
            <a:r>
              <a:rPr lang="sv-SE" sz="1050" dirty="0">
                <a:latin typeface="Calibri" panose="020F0502020204030204" pitchFamily="34" charset="0"/>
                <a:cs typeface="Calibri" panose="020F0502020204030204" pitchFamily="34" charset="0"/>
              </a:rPr>
              <a:t> </a:t>
            </a:r>
            <a:endParaRPr lang="sv-SE" sz="1050" b="1" dirty="0">
              <a:latin typeface="Calibri" panose="020F0502020204030204" pitchFamily="34" charset="0"/>
              <a:cs typeface="Calibri" panose="020F0502020204030204" pitchFamily="34" charset="0"/>
            </a:endParaRPr>
          </a:p>
          <a:p>
            <a:r>
              <a:rPr lang="sv-SE" sz="1100" b="1" dirty="0">
                <a:latin typeface="Calibri" panose="020F0502020204030204" pitchFamily="34" charset="0"/>
                <a:cs typeface="Calibri" panose="020F0502020204030204" pitchFamily="34" charset="0"/>
              </a:rPr>
              <a:t>9 969 </a:t>
            </a:r>
            <a:r>
              <a:rPr lang="sv-SE" sz="1100" dirty="0">
                <a:latin typeface="Calibri" panose="020F0502020204030204" pitchFamily="34" charset="0"/>
                <a:cs typeface="Calibri" panose="020F0502020204030204" pitchFamily="34" charset="0"/>
              </a:rPr>
              <a:t>anmälda brott. </a:t>
            </a:r>
          </a:p>
          <a:p>
            <a:endParaRPr lang="sv-SE" sz="1100" dirty="0">
              <a:latin typeface="Calibri" panose="020F0502020204030204" pitchFamily="34" charset="0"/>
              <a:cs typeface="Calibri" panose="020F0502020204030204" pitchFamily="34" charset="0"/>
            </a:endParaRPr>
          </a:p>
          <a:p>
            <a:r>
              <a:rPr lang="sv-SE" sz="1100" dirty="0">
                <a:latin typeface="Calibri" panose="020F0502020204030204" pitchFamily="34" charset="0"/>
                <a:cs typeface="Calibri" panose="020F0502020204030204" pitchFamily="34" charset="0"/>
              </a:rPr>
              <a:t>Antal anmälda fakturabedrägerier minskade under december med 14 procent i jämförelse med föregående månad.</a:t>
            </a:r>
          </a:p>
          <a:p>
            <a:endParaRPr lang="sv-SE" sz="1100" dirty="0">
              <a:latin typeface="Calibri" panose="020F0502020204030204" pitchFamily="34" charset="0"/>
              <a:cs typeface="Calibri" panose="020F0502020204030204" pitchFamily="34" charset="0"/>
            </a:endParaRPr>
          </a:p>
          <a:p>
            <a:r>
              <a:rPr lang="sv-SE" sz="1100" dirty="0">
                <a:latin typeface="Calibri" panose="020F0502020204030204" pitchFamily="34" charset="0"/>
                <a:cs typeface="Calibri" panose="020F0502020204030204" pitchFamily="34" charset="0"/>
              </a:rPr>
              <a:t>I jämförelse med december föregående år minskade antal anmälda fakturabedrägerier med 7 procent. </a:t>
            </a:r>
          </a:p>
          <a:p>
            <a:br>
              <a:rPr lang="sv-SE" sz="1100" dirty="0">
                <a:latin typeface="Calibri" panose="020F0502020204030204" pitchFamily="34" charset="0"/>
                <a:cs typeface="Calibri" panose="020F0502020204030204" pitchFamily="34" charset="0"/>
              </a:rPr>
            </a:br>
            <a:r>
              <a:rPr lang="sv-SE" sz="1100" b="1" dirty="0">
                <a:latin typeface="Calibri" panose="020F0502020204030204" pitchFamily="34" charset="0"/>
                <a:cs typeface="Calibri" panose="020F0502020204030204" pitchFamily="34" charset="0"/>
              </a:rPr>
              <a:t>För helåret ökade antalet anmälda brott med 23 procent i jämförelse med 2023.</a:t>
            </a:r>
          </a:p>
        </p:txBody>
      </p:sp>
      <p:sp>
        <p:nvSpPr>
          <p:cNvPr id="13" name="textruta 12">
            <a:extLst>
              <a:ext uri="{FF2B5EF4-FFF2-40B4-BE49-F238E27FC236}">
                <a16:creationId xmlns:a16="http://schemas.microsoft.com/office/drawing/2014/main" id="{983F2E31-BCA1-4315-AC91-9C8045CC3ADA}"/>
              </a:ext>
            </a:extLst>
          </p:cNvPr>
          <p:cNvSpPr txBox="1"/>
          <p:nvPr/>
        </p:nvSpPr>
        <p:spPr>
          <a:xfrm>
            <a:off x="0" y="186526"/>
            <a:ext cx="1656184" cy="169277"/>
          </a:xfrm>
          <a:prstGeom prst="rect">
            <a:avLst/>
          </a:prstGeom>
          <a:noFill/>
        </p:spPr>
        <p:txBody>
          <a:bodyPr wrap="square" rtlCol="0">
            <a:spAutoFit/>
          </a:bodyPr>
          <a:lstStyle/>
          <a:p>
            <a:r>
              <a:rPr lang="sv-SE" sz="500" b="1" dirty="0"/>
              <a:t>NBC nationell </a:t>
            </a:r>
            <a:r>
              <a:rPr lang="sv-SE" sz="500" b="1" dirty="0" err="1"/>
              <a:t>lägesbild</a:t>
            </a:r>
            <a:r>
              <a:rPr lang="sv-SE" sz="500" b="1" dirty="0"/>
              <a:t> DECEMBER 2024</a:t>
            </a:r>
          </a:p>
        </p:txBody>
      </p:sp>
      <p:graphicFrame>
        <p:nvGraphicFramePr>
          <p:cNvPr id="16" name="Diagram 15">
            <a:extLst>
              <a:ext uri="{FF2B5EF4-FFF2-40B4-BE49-F238E27FC236}">
                <a16:creationId xmlns:a16="http://schemas.microsoft.com/office/drawing/2014/main" id="{7BBF05F0-8B1E-405C-B540-9AEEE6301E29}"/>
              </a:ext>
            </a:extLst>
          </p:cNvPr>
          <p:cNvGraphicFramePr>
            <a:graphicFrameLocks/>
          </p:cNvGraphicFramePr>
          <p:nvPr>
            <p:extLst>
              <p:ext uri="{D42A27DB-BD31-4B8C-83A1-F6EECF244321}">
                <p14:modId xmlns:p14="http://schemas.microsoft.com/office/powerpoint/2010/main" val="857003602"/>
              </p:ext>
            </p:extLst>
          </p:nvPr>
        </p:nvGraphicFramePr>
        <p:xfrm>
          <a:off x="113419" y="729706"/>
          <a:ext cx="5322678" cy="2559842"/>
        </p:xfrm>
        <a:graphic>
          <a:graphicData uri="http://schemas.openxmlformats.org/drawingml/2006/chart">
            <c:chart xmlns:c="http://schemas.openxmlformats.org/drawingml/2006/chart" xmlns:r="http://schemas.openxmlformats.org/officeDocument/2006/relationships" r:id="rId2"/>
          </a:graphicData>
        </a:graphic>
      </p:graphicFrame>
      <p:pic>
        <p:nvPicPr>
          <p:cNvPr id="4" name="Bildobjekt 3">
            <a:extLst>
              <a:ext uri="{FF2B5EF4-FFF2-40B4-BE49-F238E27FC236}">
                <a16:creationId xmlns:a16="http://schemas.microsoft.com/office/drawing/2014/main" id="{975533F5-4456-4E60-AB8F-9AF38DC83D1B}"/>
              </a:ext>
            </a:extLst>
          </p:cNvPr>
          <p:cNvPicPr>
            <a:picLocks noChangeAspect="1"/>
          </p:cNvPicPr>
          <p:nvPr/>
        </p:nvPicPr>
        <p:blipFill>
          <a:blip r:embed="rId3"/>
          <a:stretch>
            <a:fillRect/>
          </a:stretch>
        </p:blipFill>
        <p:spPr>
          <a:xfrm>
            <a:off x="5369409" y="3554124"/>
            <a:ext cx="3240360" cy="193032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025726551"/>
      </p:ext>
    </p:extLst>
  </p:cSld>
  <p:clrMapOvr>
    <a:masterClrMapping/>
  </p:clrMapOvr>
</p:sld>
</file>

<file path=ppt/theme/theme1.xml><?xml version="1.0" encoding="utf-8"?>
<a:theme xmlns:a="http://schemas.openxmlformats.org/drawingml/2006/main" name="Office-tema">
  <a:themeElements>
    <a:clrScheme name="Anpassat 1">
      <a:dk1>
        <a:srgbClr val="000000"/>
      </a:dk1>
      <a:lt1>
        <a:srgbClr val="FFFFFF"/>
      </a:lt1>
      <a:dk2>
        <a:srgbClr val="000000"/>
      </a:dk2>
      <a:lt2>
        <a:srgbClr val="9B9B9B"/>
      </a:lt2>
      <a:accent1>
        <a:srgbClr val="1862A8"/>
      </a:accent1>
      <a:accent2>
        <a:srgbClr val="FFCC33"/>
      </a:accent2>
      <a:accent3>
        <a:srgbClr val="BB2B20"/>
      </a:accent3>
      <a:accent4>
        <a:srgbClr val="009DE0"/>
      </a:accent4>
      <a:accent5>
        <a:srgbClr val="033A5F"/>
      </a:accent5>
      <a:accent6>
        <a:srgbClr val="A2C037"/>
      </a:accent6>
      <a:hlink>
        <a:srgbClr val="289548"/>
      </a:hlink>
      <a:folHlink>
        <a:srgbClr val="009DE0"/>
      </a:folHlink>
    </a:clrScheme>
    <a:fontScheme name="Office-te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defRPr>
        </a:defPPr>
      </a:lstStyle>
    </a:lnDef>
  </a:objectDefaults>
  <a:extraClrSchemeLst>
    <a:extraClrScheme>
      <a:clrScheme name="Office-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tema 8">
        <a:dk1>
          <a:srgbClr val="000000"/>
        </a:dk1>
        <a:lt1>
          <a:srgbClr val="FFFFFF"/>
        </a:lt1>
        <a:dk2>
          <a:srgbClr val="000000"/>
        </a:dk2>
        <a:lt2>
          <a:srgbClr val="808080"/>
        </a:lt2>
        <a:accent1>
          <a:srgbClr val="FFCC66"/>
        </a:accent1>
        <a:accent2>
          <a:srgbClr val="4BA4F5"/>
        </a:accent2>
        <a:accent3>
          <a:srgbClr val="FFFFFF"/>
        </a:accent3>
        <a:accent4>
          <a:srgbClr val="000000"/>
        </a:accent4>
        <a:accent5>
          <a:srgbClr val="FFE2B8"/>
        </a:accent5>
        <a:accent6>
          <a:srgbClr val="4394DE"/>
        </a:accent6>
        <a:hlink>
          <a:srgbClr val="FF7E27"/>
        </a:hlink>
        <a:folHlink>
          <a:srgbClr val="DDDDDD"/>
        </a:folHlink>
      </a:clrScheme>
      <a:clrMap bg1="lt1" tx1="dk1" bg2="lt2" tx2="dk2" accent1="accent1" accent2="accent2" accent3="accent3" accent4="accent4" accent5="accent5" accent6="accent6" hlink="hlink" folHlink="folHlink"/>
    </a:extraClrScheme>
    <a:extraClrScheme>
      <a:clrScheme name="Office-tema 9">
        <a:dk1>
          <a:srgbClr val="000000"/>
        </a:dk1>
        <a:lt1>
          <a:srgbClr val="FFFFFF"/>
        </a:lt1>
        <a:dk2>
          <a:srgbClr val="000000"/>
        </a:dk2>
        <a:lt2>
          <a:srgbClr val="808080"/>
        </a:lt2>
        <a:accent1>
          <a:srgbClr val="FFCC33"/>
        </a:accent1>
        <a:accent2>
          <a:srgbClr val="326ABE"/>
        </a:accent2>
        <a:accent3>
          <a:srgbClr val="FFFFFF"/>
        </a:accent3>
        <a:accent4>
          <a:srgbClr val="000000"/>
        </a:accent4>
        <a:accent5>
          <a:srgbClr val="FFE2AD"/>
        </a:accent5>
        <a:accent6>
          <a:srgbClr val="2C5FAC"/>
        </a:accent6>
        <a:hlink>
          <a:srgbClr val="FF0033"/>
        </a:hlink>
        <a:folHlink>
          <a:srgbClr val="CCCC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l_presentation_l_16_10.potx" id="{2E2FFD04-4C00-4D3A-8DF4-E27039E6021A}" vid="{DD9FA27C-CA1B-4C75-9F90-220E10FD2CCC}"/>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pol_presentation_l_16_10</Template>
  <TotalTime>0</TotalTime>
  <Words>1917</Words>
  <Application>Microsoft Office PowerPoint</Application>
  <PresentationFormat>Bildspel på skärmen (16:10)</PresentationFormat>
  <Paragraphs>230</Paragraphs>
  <Slides>16</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16</vt:i4>
      </vt:variant>
    </vt:vector>
  </HeadingPairs>
  <TitlesOfParts>
    <vt:vector size="21" baseType="lpstr">
      <vt:lpstr>Arial</vt:lpstr>
      <vt:lpstr>Calibri</vt:lpstr>
      <vt:lpstr>Times New Roman</vt:lpstr>
      <vt:lpstr>Wingdings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Polisen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Charlotta Mauritzson (Lotta)</dc:creator>
  <cp:lastModifiedBy>Charlotta Mauritzson (Lotta)</cp:lastModifiedBy>
  <cp:revision>1321</cp:revision>
  <cp:lastPrinted>2014-10-01T07:36:37Z</cp:lastPrinted>
  <dcterms:created xsi:type="dcterms:W3CDTF">2022-04-14T07:13:21Z</dcterms:created>
  <dcterms:modified xsi:type="dcterms:W3CDTF">2025-01-28T11:40:56Z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P_presentationsmall">
    <vt:lpwstr>officiell2</vt:lpwstr>
  </property>
  <property fmtid="{D5CDD505-2E9C-101B-9397-08002B2CF9AE}" pid="3" name="RP_organisation">
    <vt:lpwstr>Nationella operativa avdelningen</vt:lpwstr>
  </property>
  <property fmtid="{D5CDD505-2E9C-101B-9397-08002B2CF9AE}" pid="4" name="RP_ver">
    <vt:lpwstr>3</vt:lpwstr>
  </property>
  <property fmtid="{D5CDD505-2E9C-101B-9397-08002B2CF9AE}" pid="5" name="RP_orientering">
    <vt:lpwstr>liggande</vt:lpwstr>
  </property>
  <property fmtid="{D5CDD505-2E9C-101B-9397-08002B2CF9AE}" pid="6" name="RP_polisenlogo">
    <vt:lpwstr>ja</vt:lpwstr>
  </property>
  <property fmtid="{D5CDD505-2E9C-101B-9397-08002B2CF9AE}" pid="7" name="Pol_2015">
    <vt:lpwstr>ja</vt:lpwstr>
  </property>
  <property fmtid="{D5CDD505-2E9C-101B-9397-08002B2CF9AE}" pid="8" name="RP_Språk">
    <vt:lpwstr>3</vt:lpwstr>
  </property>
  <property fmtid="{D5CDD505-2E9C-101B-9397-08002B2CF9AE}" pid="9" name="RP_Format">
    <vt:lpwstr>16_10</vt:lpwstr>
  </property>
  <property fmtid="{D5CDD505-2E9C-101B-9397-08002B2CF9AE}" pid="10" name="RP_Arbetsbok">
    <vt:lpwstr>RP_Presentation</vt:lpwstr>
  </property>
  <property fmtid="{D5CDD505-2E9C-101B-9397-08002B2CF9AE}" pid="11" name="EK_Datum_Visible">
    <vt:lpwstr>ja</vt:lpwstr>
  </property>
  <property fmtid="{D5CDD505-2E9C-101B-9397-08002B2CF9AE}" pid="12" name="EK_Namn_Visible">
    <vt:lpwstr>nej</vt:lpwstr>
  </property>
  <property fmtid="{D5CDD505-2E9C-101B-9397-08002B2CF9AE}" pid="13" name="EK_Division_Visible">
    <vt:lpwstr>nej</vt:lpwstr>
  </property>
  <property fmtid="{D5CDD505-2E9C-101B-9397-08002B2CF9AE}" pid="14" name="EK_Myndighet_Visible">
    <vt:lpwstr>nej</vt:lpwstr>
  </property>
  <property fmtid="{D5CDD505-2E9C-101B-9397-08002B2CF9AE}" pid="15" name="EK_Namn_H_Visible">
    <vt:lpwstr>ja</vt:lpwstr>
  </property>
  <property fmtid="{D5CDD505-2E9C-101B-9397-08002B2CF9AE}" pid="16" name="EK_Division_H_Visible">
    <vt:lpwstr>nej</vt:lpwstr>
  </property>
  <property fmtid="{D5CDD505-2E9C-101B-9397-08002B2CF9AE}" pid="17" name="EK_Arbenhet_under_logo">
    <vt:lpwstr>nej</vt:lpwstr>
  </property>
  <property fmtid="{D5CDD505-2E9C-101B-9397-08002B2CF9AE}" pid="18" name="EK_Org_under_logo">
    <vt:lpwstr>nej</vt:lpwstr>
  </property>
  <property fmtid="{D5CDD505-2E9C-101B-9397-08002B2CF9AE}" pid="19" name="RP_Stödrubrik">
    <vt:lpwstr/>
  </property>
  <property fmtid="{D5CDD505-2E9C-101B-9397-08002B2CF9AE}" pid="20" name="RP_InkluderaRubrikSida">
    <vt:lpwstr>nej</vt:lpwstr>
  </property>
  <property fmtid="{D5CDD505-2E9C-101B-9397-08002B2CF9AE}" pid="21" name="RP_Datum">
    <vt:lpwstr>2025-01-28</vt:lpwstr>
  </property>
  <property fmtid="{D5CDD505-2E9C-101B-9397-08002B2CF9AE}" pid="22" name="RP_Arbetsenhet">
    <vt:lpwstr/>
  </property>
  <property fmtid="{D5CDD505-2E9C-101B-9397-08002B2CF9AE}" pid="23" name="RP_Underenhet">
    <vt:lpwstr>Nationellt Bedrägericenter</vt:lpwstr>
  </property>
  <property fmtid="{D5CDD505-2E9C-101B-9397-08002B2CF9AE}" pid="24" name="RP_Namn">
    <vt:lpwstr>Ann-Charlotte Westerfjärd</vt:lpwstr>
  </property>
  <property fmtid="{D5CDD505-2E9C-101B-9397-08002B2CF9AE}" pid="25" name="RP_Myndighet">
    <vt:lpwstr>Nationella operativa avdelningen</vt:lpwstr>
  </property>
  <property fmtid="{D5CDD505-2E9C-101B-9397-08002B2CF9AE}" pid="26" name="RP_Bokstav">
    <vt:lpwstr>NOA</vt:lpwstr>
  </property>
  <property fmtid="{D5CDD505-2E9C-101B-9397-08002B2CF9AE}" pid="27" name="EK_Sparad_Idag">
    <vt:lpwstr>2025-01-28</vt:lpwstr>
  </property>
</Properties>
</file>